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303" r:id="rId2"/>
    <p:sldId id="342" r:id="rId3"/>
    <p:sldId id="304" r:id="rId4"/>
    <p:sldId id="343" r:id="rId5"/>
    <p:sldId id="328" r:id="rId6"/>
    <p:sldId id="344" r:id="rId7"/>
    <p:sldId id="329" r:id="rId8"/>
    <p:sldId id="345" r:id="rId9"/>
    <p:sldId id="282" r:id="rId10"/>
    <p:sldId id="311" r:id="rId11"/>
    <p:sldId id="314" r:id="rId12"/>
    <p:sldId id="315" r:id="rId13"/>
    <p:sldId id="313" r:id="rId14"/>
    <p:sldId id="317" r:id="rId15"/>
    <p:sldId id="324" r:id="rId16"/>
    <p:sldId id="325" r:id="rId17"/>
    <p:sldId id="335" r:id="rId18"/>
    <p:sldId id="336" r:id="rId19"/>
    <p:sldId id="320" r:id="rId20"/>
    <p:sldId id="312" r:id="rId21"/>
    <p:sldId id="319" r:id="rId22"/>
    <p:sldId id="339" r:id="rId23"/>
    <p:sldId id="341" r:id="rId24"/>
    <p:sldId id="338" r:id="rId25"/>
    <p:sldId id="340" r:id="rId26"/>
    <p:sldId id="330" r:id="rId27"/>
    <p:sldId id="331" r:id="rId28"/>
    <p:sldId id="337" r:id="rId29"/>
    <p:sldId id="318" r:id="rId30"/>
    <p:sldId id="334" r:id="rId31"/>
    <p:sldId id="346" r:id="rId32"/>
    <p:sldId id="347" r:id="rId33"/>
    <p:sldId id="348" r:id="rId34"/>
    <p:sldId id="352" r:id="rId35"/>
    <p:sldId id="349" r:id="rId36"/>
    <p:sldId id="333" r:id="rId37"/>
    <p:sldId id="32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p:restoredTop sz="94576"/>
  </p:normalViewPr>
  <p:slideViewPr>
    <p:cSldViewPr snapToGrid="0">
      <p:cViewPr varScale="1">
        <p:scale>
          <a:sx n="137" d="100"/>
          <a:sy n="137" d="100"/>
        </p:scale>
        <p:origin x="22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97957-934C-C547-AF9E-600EC39C019D}" type="datetimeFigureOut">
              <a:rPr lang="en-US" smtClean="0"/>
              <a:t>9/28/25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547E6-B36F-184D-BCC6-51A2E7713A9D}" type="slidenum">
              <a:rPr lang="en-US" smtClean="0"/>
              <a:t>‹#›</a:t>
            </a:fld>
            <a:endParaRPr lang="en-US"/>
          </a:p>
        </p:txBody>
      </p:sp>
    </p:spTree>
    <p:extLst>
      <p:ext uri="{BB962C8B-B14F-4D97-AF65-F5344CB8AC3E}">
        <p14:creationId xmlns:p14="http://schemas.microsoft.com/office/powerpoint/2010/main" val="3206538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34140E-168E-5B48-96FA-2A473CFEA1C4}" type="slidenum">
              <a:rPr lang="en-US" smtClean="0"/>
              <a:t>20</a:t>
            </a:fld>
            <a:endParaRPr lang="en-US"/>
          </a:p>
        </p:txBody>
      </p:sp>
    </p:spTree>
    <p:extLst>
      <p:ext uri="{BB962C8B-B14F-4D97-AF65-F5344CB8AC3E}">
        <p14:creationId xmlns:p14="http://schemas.microsoft.com/office/powerpoint/2010/main" val="2197273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547E6-B36F-184D-BCC6-51A2E7713A9D}" type="slidenum">
              <a:rPr lang="en-US" smtClean="0"/>
              <a:t>22</a:t>
            </a:fld>
            <a:endParaRPr lang="en-US"/>
          </a:p>
        </p:txBody>
      </p:sp>
    </p:spTree>
    <p:extLst>
      <p:ext uri="{BB962C8B-B14F-4D97-AF65-F5344CB8AC3E}">
        <p14:creationId xmlns:p14="http://schemas.microsoft.com/office/powerpoint/2010/main" val="2024566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7CE45-7208-0B9C-A424-5FD29F5154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E2588F-1142-5683-B93F-A73BCC7289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C16B60-A64B-96D4-CF80-1285A9497059}"/>
              </a:ext>
            </a:extLst>
          </p:cNvPr>
          <p:cNvSpPr>
            <a:spLocks noGrp="1"/>
          </p:cNvSpPr>
          <p:nvPr>
            <p:ph type="dt" sz="half" idx="10"/>
          </p:nvPr>
        </p:nvSpPr>
        <p:spPr/>
        <p:txBody>
          <a:bodyPr/>
          <a:lstStyle/>
          <a:p>
            <a:fld id="{58F5C8D6-232B-CB4F-95D1-2B469CD01B5E}" type="datetimeFigureOut">
              <a:rPr lang="en-US" smtClean="0"/>
              <a:t>9/28/25</a:t>
            </a:fld>
            <a:endParaRPr lang="en-US"/>
          </a:p>
        </p:txBody>
      </p:sp>
      <p:sp>
        <p:nvSpPr>
          <p:cNvPr id="5" name="Footer Placeholder 4">
            <a:extLst>
              <a:ext uri="{FF2B5EF4-FFF2-40B4-BE49-F238E27FC236}">
                <a16:creationId xmlns:a16="http://schemas.microsoft.com/office/drawing/2014/main" id="{145A498E-AA14-9CFD-0EE6-C6E58C5E3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E3ACEB-C07F-1A3D-EA23-C590ADFD8756}"/>
              </a:ext>
            </a:extLst>
          </p:cNvPr>
          <p:cNvSpPr>
            <a:spLocks noGrp="1"/>
          </p:cNvSpPr>
          <p:nvPr>
            <p:ph type="sldNum" sz="quarter" idx="12"/>
          </p:nvPr>
        </p:nvSpPr>
        <p:spPr/>
        <p:txBody>
          <a:bodyPr/>
          <a:lstStyle/>
          <a:p>
            <a:fld id="{D44D1F0F-CCE3-2F4A-B811-22298A00B44C}" type="slidenum">
              <a:rPr lang="en-US" smtClean="0"/>
              <a:t>‹#›</a:t>
            </a:fld>
            <a:endParaRPr lang="en-US"/>
          </a:p>
        </p:txBody>
      </p:sp>
    </p:spTree>
    <p:extLst>
      <p:ext uri="{BB962C8B-B14F-4D97-AF65-F5344CB8AC3E}">
        <p14:creationId xmlns:p14="http://schemas.microsoft.com/office/powerpoint/2010/main" val="58683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A1AD5-7F47-F0A7-8309-E95BB7D3D4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0DAE98-0620-278E-F34F-F7ABDAC80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B141B8-55BD-30A2-FD86-E12A77045F01}"/>
              </a:ext>
            </a:extLst>
          </p:cNvPr>
          <p:cNvSpPr>
            <a:spLocks noGrp="1"/>
          </p:cNvSpPr>
          <p:nvPr>
            <p:ph type="dt" sz="half" idx="10"/>
          </p:nvPr>
        </p:nvSpPr>
        <p:spPr/>
        <p:txBody>
          <a:bodyPr/>
          <a:lstStyle/>
          <a:p>
            <a:fld id="{58F5C8D6-232B-CB4F-95D1-2B469CD01B5E}" type="datetimeFigureOut">
              <a:rPr lang="en-US" smtClean="0"/>
              <a:t>9/28/25</a:t>
            </a:fld>
            <a:endParaRPr lang="en-US"/>
          </a:p>
        </p:txBody>
      </p:sp>
      <p:sp>
        <p:nvSpPr>
          <p:cNvPr id="5" name="Footer Placeholder 4">
            <a:extLst>
              <a:ext uri="{FF2B5EF4-FFF2-40B4-BE49-F238E27FC236}">
                <a16:creationId xmlns:a16="http://schemas.microsoft.com/office/drawing/2014/main" id="{1A86DAD6-5E93-126D-6D86-B6E2B1502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4B1B3F-82E8-68FE-A1A5-B97073BAB17F}"/>
              </a:ext>
            </a:extLst>
          </p:cNvPr>
          <p:cNvSpPr>
            <a:spLocks noGrp="1"/>
          </p:cNvSpPr>
          <p:nvPr>
            <p:ph type="sldNum" sz="quarter" idx="12"/>
          </p:nvPr>
        </p:nvSpPr>
        <p:spPr/>
        <p:txBody>
          <a:bodyPr/>
          <a:lstStyle/>
          <a:p>
            <a:fld id="{D44D1F0F-CCE3-2F4A-B811-22298A00B44C}" type="slidenum">
              <a:rPr lang="en-US" smtClean="0"/>
              <a:t>‹#›</a:t>
            </a:fld>
            <a:endParaRPr lang="en-US"/>
          </a:p>
        </p:txBody>
      </p:sp>
    </p:spTree>
    <p:extLst>
      <p:ext uri="{BB962C8B-B14F-4D97-AF65-F5344CB8AC3E}">
        <p14:creationId xmlns:p14="http://schemas.microsoft.com/office/powerpoint/2010/main" val="381376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0F7FF2-3FAE-D926-4C69-17A966C656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E88857-3DA7-DCA9-41F6-EC0A46284C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5C0D0-9F20-9F38-D3CD-B9D24E72CF9A}"/>
              </a:ext>
            </a:extLst>
          </p:cNvPr>
          <p:cNvSpPr>
            <a:spLocks noGrp="1"/>
          </p:cNvSpPr>
          <p:nvPr>
            <p:ph type="dt" sz="half" idx="10"/>
          </p:nvPr>
        </p:nvSpPr>
        <p:spPr/>
        <p:txBody>
          <a:bodyPr/>
          <a:lstStyle/>
          <a:p>
            <a:fld id="{58F5C8D6-232B-CB4F-95D1-2B469CD01B5E}" type="datetimeFigureOut">
              <a:rPr lang="en-US" smtClean="0"/>
              <a:t>9/28/25</a:t>
            </a:fld>
            <a:endParaRPr lang="en-US"/>
          </a:p>
        </p:txBody>
      </p:sp>
      <p:sp>
        <p:nvSpPr>
          <p:cNvPr id="5" name="Footer Placeholder 4">
            <a:extLst>
              <a:ext uri="{FF2B5EF4-FFF2-40B4-BE49-F238E27FC236}">
                <a16:creationId xmlns:a16="http://schemas.microsoft.com/office/drawing/2014/main" id="{230F034E-92DD-9708-D3DF-6A9038E0EC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47CD5-0A13-96A6-4265-BC538CA2BD2C}"/>
              </a:ext>
            </a:extLst>
          </p:cNvPr>
          <p:cNvSpPr>
            <a:spLocks noGrp="1"/>
          </p:cNvSpPr>
          <p:nvPr>
            <p:ph type="sldNum" sz="quarter" idx="12"/>
          </p:nvPr>
        </p:nvSpPr>
        <p:spPr/>
        <p:txBody>
          <a:bodyPr/>
          <a:lstStyle/>
          <a:p>
            <a:fld id="{D44D1F0F-CCE3-2F4A-B811-22298A00B44C}" type="slidenum">
              <a:rPr lang="en-US" smtClean="0"/>
              <a:t>‹#›</a:t>
            </a:fld>
            <a:endParaRPr lang="en-US"/>
          </a:p>
        </p:txBody>
      </p:sp>
    </p:spTree>
    <p:extLst>
      <p:ext uri="{BB962C8B-B14F-4D97-AF65-F5344CB8AC3E}">
        <p14:creationId xmlns:p14="http://schemas.microsoft.com/office/powerpoint/2010/main" val="4001767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3A89-86E2-1277-0CCB-6B450FE27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D1D9D2-2890-5006-9840-673E76E4D8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C72C7-D820-AEC4-043D-18762B995B43}"/>
              </a:ext>
            </a:extLst>
          </p:cNvPr>
          <p:cNvSpPr>
            <a:spLocks noGrp="1"/>
          </p:cNvSpPr>
          <p:nvPr>
            <p:ph type="dt" sz="half" idx="10"/>
          </p:nvPr>
        </p:nvSpPr>
        <p:spPr/>
        <p:txBody>
          <a:bodyPr/>
          <a:lstStyle/>
          <a:p>
            <a:fld id="{58F5C8D6-232B-CB4F-95D1-2B469CD01B5E}" type="datetimeFigureOut">
              <a:rPr lang="en-US" smtClean="0"/>
              <a:t>9/28/25</a:t>
            </a:fld>
            <a:endParaRPr lang="en-US"/>
          </a:p>
        </p:txBody>
      </p:sp>
      <p:sp>
        <p:nvSpPr>
          <p:cNvPr id="5" name="Footer Placeholder 4">
            <a:extLst>
              <a:ext uri="{FF2B5EF4-FFF2-40B4-BE49-F238E27FC236}">
                <a16:creationId xmlns:a16="http://schemas.microsoft.com/office/drawing/2014/main" id="{1EFFF4EA-6947-B219-5E52-0B907220F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6416E-D9E6-E318-C01F-509DBA96680B}"/>
              </a:ext>
            </a:extLst>
          </p:cNvPr>
          <p:cNvSpPr>
            <a:spLocks noGrp="1"/>
          </p:cNvSpPr>
          <p:nvPr>
            <p:ph type="sldNum" sz="quarter" idx="12"/>
          </p:nvPr>
        </p:nvSpPr>
        <p:spPr/>
        <p:txBody>
          <a:bodyPr/>
          <a:lstStyle/>
          <a:p>
            <a:fld id="{D44D1F0F-CCE3-2F4A-B811-22298A00B44C}" type="slidenum">
              <a:rPr lang="en-US" smtClean="0"/>
              <a:t>‹#›</a:t>
            </a:fld>
            <a:endParaRPr lang="en-US"/>
          </a:p>
        </p:txBody>
      </p:sp>
    </p:spTree>
    <p:extLst>
      <p:ext uri="{BB962C8B-B14F-4D97-AF65-F5344CB8AC3E}">
        <p14:creationId xmlns:p14="http://schemas.microsoft.com/office/powerpoint/2010/main" val="105734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FC4AD-DE4A-62C5-FC95-02CDFD986B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3B95CA-1A34-056C-2506-A52A4794725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A521DF-1AFF-25C6-DFE7-6ADC5A68B258}"/>
              </a:ext>
            </a:extLst>
          </p:cNvPr>
          <p:cNvSpPr>
            <a:spLocks noGrp="1"/>
          </p:cNvSpPr>
          <p:nvPr>
            <p:ph type="dt" sz="half" idx="10"/>
          </p:nvPr>
        </p:nvSpPr>
        <p:spPr/>
        <p:txBody>
          <a:bodyPr/>
          <a:lstStyle/>
          <a:p>
            <a:fld id="{58F5C8D6-232B-CB4F-95D1-2B469CD01B5E}" type="datetimeFigureOut">
              <a:rPr lang="en-US" smtClean="0"/>
              <a:t>9/28/25</a:t>
            </a:fld>
            <a:endParaRPr lang="en-US"/>
          </a:p>
        </p:txBody>
      </p:sp>
      <p:sp>
        <p:nvSpPr>
          <p:cNvPr id="5" name="Footer Placeholder 4">
            <a:extLst>
              <a:ext uri="{FF2B5EF4-FFF2-40B4-BE49-F238E27FC236}">
                <a16:creationId xmlns:a16="http://schemas.microsoft.com/office/drawing/2014/main" id="{AF6DBDBB-2C79-245F-D8A7-A8475812F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0B171-29F0-306F-05CE-3AACED3247DE}"/>
              </a:ext>
            </a:extLst>
          </p:cNvPr>
          <p:cNvSpPr>
            <a:spLocks noGrp="1"/>
          </p:cNvSpPr>
          <p:nvPr>
            <p:ph type="sldNum" sz="quarter" idx="12"/>
          </p:nvPr>
        </p:nvSpPr>
        <p:spPr/>
        <p:txBody>
          <a:bodyPr/>
          <a:lstStyle/>
          <a:p>
            <a:fld id="{D44D1F0F-CCE3-2F4A-B811-22298A00B44C}" type="slidenum">
              <a:rPr lang="en-US" smtClean="0"/>
              <a:t>‹#›</a:t>
            </a:fld>
            <a:endParaRPr lang="en-US"/>
          </a:p>
        </p:txBody>
      </p:sp>
    </p:spTree>
    <p:extLst>
      <p:ext uri="{BB962C8B-B14F-4D97-AF65-F5344CB8AC3E}">
        <p14:creationId xmlns:p14="http://schemas.microsoft.com/office/powerpoint/2010/main" val="406233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B8D5B-0C2D-4D0E-1F32-2E264082A4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A50D00-BB14-E67E-1D14-D8F8C6390E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352D24-438F-ADF0-F604-E06EEF3562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15395B-B6EF-4B31-F8CE-CFF5F1F15974}"/>
              </a:ext>
            </a:extLst>
          </p:cNvPr>
          <p:cNvSpPr>
            <a:spLocks noGrp="1"/>
          </p:cNvSpPr>
          <p:nvPr>
            <p:ph type="dt" sz="half" idx="10"/>
          </p:nvPr>
        </p:nvSpPr>
        <p:spPr/>
        <p:txBody>
          <a:bodyPr/>
          <a:lstStyle/>
          <a:p>
            <a:fld id="{58F5C8D6-232B-CB4F-95D1-2B469CD01B5E}" type="datetimeFigureOut">
              <a:rPr lang="en-US" smtClean="0"/>
              <a:t>9/28/25</a:t>
            </a:fld>
            <a:endParaRPr lang="en-US"/>
          </a:p>
        </p:txBody>
      </p:sp>
      <p:sp>
        <p:nvSpPr>
          <p:cNvPr id="6" name="Footer Placeholder 5">
            <a:extLst>
              <a:ext uri="{FF2B5EF4-FFF2-40B4-BE49-F238E27FC236}">
                <a16:creationId xmlns:a16="http://schemas.microsoft.com/office/drawing/2014/main" id="{E0F3ADBD-C9E0-0F8A-19E9-2B06A6456E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53D0F6-B1CA-3BEC-00BB-0CF82AE1E7A8}"/>
              </a:ext>
            </a:extLst>
          </p:cNvPr>
          <p:cNvSpPr>
            <a:spLocks noGrp="1"/>
          </p:cNvSpPr>
          <p:nvPr>
            <p:ph type="sldNum" sz="quarter" idx="12"/>
          </p:nvPr>
        </p:nvSpPr>
        <p:spPr/>
        <p:txBody>
          <a:bodyPr/>
          <a:lstStyle/>
          <a:p>
            <a:fld id="{D44D1F0F-CCE3-2F4A-B811-22298A00B44C}" type="slidenum">
              <a:rPr lang="en-US" smtClean="0"/>
              <a:t>‹#›</a:t>
            </a:fld>
            <a:endParaRPr lang="en-US"/>
          </a:p>
        </p:txBody>
      </p:sp>
    </p:spTree>
    <p:extLst>
      <p:ext uri="{BB962C8B-B14F-4D97-AF65-F5344CB8AC3E}">
        <p14:creationId xmlns:p14="http://schemas.microsoft.com/office/powerpoint/2010/main" val="3498399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D267-0C36-9882-2A46-BD83662288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F63542-F51C-62D6-FC3A-91D603917E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3B99AF-01CA-61C9-32D7-2E8125119D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4159EA-1DD1-AF0D-4B15-CBE5D1F4C7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8EB148-9C1F-B64E-77A5-E8912B285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6969A5-B26C-029A-9D25-21C8D10C23DC}"/>
              </a:ext>
            </a:extLst>
          </p:cNvPr>
          <p:cNvSpPr>
            <a:spLocks noGrp="1"/>
          </p:cNvSpPr>
          <p:nvPr>
            <p:ph type="dt" sz="half" idx="10"/>
          </p:nvPr>
        </p:nvSpPr>
        <p:spPr/>
        <p:txBody>
          <a:bodyPr/>
          <a:lstStyle/>
          <a:p>
            <a:fld id="{58F5C8D6-232B-CB4F-95D1-2B469CD01B5E}" type="datetimeFigureOut">
              <a:rPr lang="en-US" smtClean="0"/>
              <a:t>9/28/25</a:t>
            </a:fld>
            <a:endParaRPr lang="en-US"/>
          </a:p>
        </p:txBody>
      </p:sp>
      <p:sp>
        <p:nvSpPr>
          <p:cNvPr id="8" name="Footer Placeholder 7">
            <a:extLst>
              <a:ext uri="{FF2B5EF4-FFF2-40B4-BE49-F238E27FC236}">
                <a16:creationId xmlns:a16="http://schemas.microsoft.com/office/drawing/2014/main" id="{DD077997-CB19-F2B9-62B1-0BC30874AA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D2BE61-F5A3-21F7-DF5D-BCDFCFD2AE8B}"/>
              </a:ext>
            </a:extLst>
          </p:cNvPr>
          <p:cNvSpPr>
            <a:spLocks noGrp="1"/>
          </p:cNvSpPr>
          <p:nvPr>
            <p:ph type="sldNum" sz="quarter" idx="12"/>
          </p:nvPr>
        </p:nvSpPr>
        <p:spPr/>
        <p:txBody>
          <a:bodyPr/>
          <a:lstStyle/>
          <a:p>
            <a:fld id="{D44D1F0F-CCE3-2F4A-B811-22298A00B44C}" type="slidenum">
              <a:rPr lang="en-US" smtClean="0"/>
              <a:t>‹#›</a:t>
            </a:fld>
            <a:endParaRPr lang="en-US"/>
          </a:p>
        </p:txBody>
      </p:sp>
    </p:spTree>
    <p:extLst>
      <p:ext uri="{BB962C8B-B14F-4D97-AF65-F5344CB8AC3E}">
        <p14:creationId xmlns:p14="http://schemas.microsoft.com/office/powerpoint/2010/main" val="3187171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145B1-DD64-91F5-684A-1348598DBF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09CEF1-349B-64A3-6EDE-6F1C13F3DFAE}"/>
              </a:ext>
            </a:extLst>
          </p:cNvPr>
          <p:cNvSpPr>
            <a:spLocks noGrp="1"/>
          </p:cNvSpPr>
          <p:nvPr>
            <p:ph type="dt" sz="half" idx="10"/>
          </p:nvPr>
        </p:nvSpPr>
        <p:spPr/>
        <p:txBody>
          <a:bodyPr/>
          <a:lstStyle/>
          <a:p>
            <a:fld id="{58F5C8D6-232B-CB4F-95D1-2B469CD01B5E}" type="datetimeFigureOut">
              <a:rPr lang="en-US" smtClean="0"/>
              <a:t>9/28/25</a:t>
            </a:fld>
            <a:endParaRPr lang="en-US"/>
          </a:p>
        </p:txBody>
      </p:sp>
      <p:sp>
        <p:nvSpPr>
          <p:cNvPr id="4" name="Footer Placeholder 3">
            <a:extLst>
              <a:ext uri="{FF2B5EF4-FFF2-40B4-BE49-F238E27FC236}">
                <a16:creationId xmlns:a16="http://schemas.microsoft.com/office/drawing/2014/main" id="{80C4FD0E-67EC-60A9-F28E-EC7EDCDDBCF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7BC416-0647-F8E2-C52E-A28992BACCAA}"/>
              </a:ext>
            </a:extLst>
          </p:cNvPr>
          <p:cNvSpPr>
            <a:spLocks noGrp="1"/>
          </p:cNvSpPr>
          <p:nvPr>
            <p:ph type="sldNum" sz="quarter" idx="12"/>
          </p:nvPr>
        </p:nvSpPr>
        <p:spPr/>
        <p:txBody>
          <a:bodyPr/>
          <a:lstStyle/>
          <a:p>
            <a:fld id="{D44D1F0F-CCE3-2F4A-B811-22298A00B44C}" type="slidenum">
              <a:rPr lang="en-US" smtClean="0"/>
              <a:t>‹#›</a:t>
            </a:fld>
            <a:endParaRPr lang="en-US"/>
          </a:p>
        </p:txBody>
      </p:sp>
    </p:spTree>
    <p:extLst>
      <p:ext uri="{BB962C8B-B14F-4D97-AF65-F5344CB8AC3E}">
        <p14:creationId xmlns:p14="http://schemas.microsoft.com/office/powerpoint/2010/main" val="3091308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BFFF36-F1DE-B574-2B1A-D8730502E080}"/>
              </a:ext>
            </a:extLst>
          </p:cNvPr>
          <p:cNvSpPr>
            <a:spLocks noGrp="1"/>
          </p:cNvSpPr>
          <p:nvPr>
            <p:ph type="dt" sz="half" idx="10"/>
          </p:nvPr>
        </p:nvSpPr>
        <p:spPr/>
        <p:txBody>
          <a:bodyPr/>
          <a:lstStyle/>
          <a:p>
            <a:fld id="{58F5C8D6-232B-CB4F-95D1-2B469CD01B5E}" type="datetimeFigureOut">
              <a:rPr lang="en-US" smtClean="0"/>
              <a:t>9/28/25</a:t>
            </a:fld>
            <a:endParaRPr lang="en-US"/>
          </a:p>
        </p:txBody>
      </p:sp>
      <p:sp>
        <p:nvSpPr>
          <p:cNvPr id="3" name="Footer Placeholder 2">
            <a:extLst>
              <a:ext uri="{FF2B5EF4-FFF2-40B4-BE49-F238E27FC236}">
                <a16:creationId xmlns:a16="http://schemas.microsoft.com/office/drawing/2014/main" id="{06165CCB-8021-0083-892D-17B553C1CB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BEFD27-944D-983E-8B18-D206D9E55EE2}"/>
              </a:ext>
            </a:extLst>
          </p:cNvPr>
          <p:cNvSpPr>
            <a:spLocks noGrp="1"/>
          </p:cNvSpPr>
          <p:nvPr>
            <p:ph type="sldNum" sz="quarter" idx="12"/>
          </p:nvPr>
        </p:nvSpPr>
        <p:spPr/>
        <p:txBody>
          <a:bodyPr/>
          <a:lstStyle/>
          <a:p>
            <a:fld id="{D44D1F0F-CCE3-2F4A-B811-22298A00B44C}" type="slidenum">
              <a:rPr lang="en-US" smtClean="0"/>
              <a:t>‹#›</a:t>
            </a:fld>
            <a:endParaRPr lang="en-US"/>
          </a:p>
        </p:txBody>
      </p:sp>
    </p:spTree>
    <p:extLst>
      <p:ext uri="{BB962C8B-B14F-4D97-AF65-F5344CB8AC3E}">
        <p14:creationId xmlns:p14="http://schemas.microsoft.com/office/powerpoint/2010/main" val="3221468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2B7AC-FCD7-4C4B-660D-5588574764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37A76E-7943-FF94-786F-90B772188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8CA9E4-9AF7-9D97-8559-20E6E256FC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2EF18-750E-975E-F38C-88333BCAC2F1}"/>
              </a:ext>
            </a:extLst>
          </p:cNvPr>
          <p:cNvSpPr>
            <a:spLocks noGrp="1"/>
          </p:cNvSpPr>
          <p:nvPr>
            <p:ph type="dt" sz="half" idx="10"/>
          </p:nvPr>
        </p:nvSpPr>
        <p:spPr/>
        <p:txBody>
          <a:bodyPr/>
          <a:lstStyle/>
          <a:p>
            <a:fld id="{58F5C8D6-232B-CB4F-95D1-2B469CD01B5E}" type="datetimeFigureOut">
              <a:rPr lang="en-US" smtClean="0"/>
              <a:t>9/28/25</a:t>
            </a:fld>
            <a:endParaRPr lang="en-US"/>
          </a:p>
        </p:txBody>
      </p:sp>
      <p:sp>
        <p:nvSpPr>
          <p:cNvPr id="6" name="Footer Placeholder 5">
            <a:extLst>
              <a:ext uri="{FF2B5EF4-FFF2-40B4-BE49-F238E27FC236}">
                <a16:creationId xmlns:a16="http://schemas.microsoft.com/office/drawing/2014/main" id="{3D1B11D7-40B7-0CF2-E304-E20035DF5F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0C8B42-297A-A7BD-531C-21F030ED4953}"/>
              </a:ext>
            </a:extLst>
          </p:cNvPr>
          <p:cNvSpPr>
            <a:spLocks noGrp="1"/>
          </p:cNvSpPr>
          <p:nvPr>
            <p:ph type="sldNum" sz="quarter" idx="12"/>
          </p:nvPr>
        </p:nvSpPr>
        <p:spPr/>
        <p:txBody>
          <a:bodyPr/>
          <a:lstStyle/>
          <a:p>
            <a:fld id="{D44D1F0F-CCE3-2F4A-B811-22298A00B44C}" type="slidenum">
              <a:rPr lang="en-US" smtClean="0"/>
              <a:t>‹#›</a:t>
            </a:fld>
            <a:endParaRPr lang="en-US"/>
          </a:p>
        </p:txBody>
      </p:sp>
    </p:spTree>
    <p:extLst>
      <p:ext uri="{BB962C8B-B14F-4D97-AF65-F5344CB8AC3E}">
        <p14:creationId xmlns:p14="http://schemas.microsoft.com/office/powerpoint/2010/main" val="2307269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E6F99-F5AF-9419-7569-E0F780BAEF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5940F9-B333-9593-855D-2672FDB998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C30572-61E9-FF31-290D-C6F696A412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52569-1621-203B-02FA-244DDA3748F4}"/>
              </a:ext>
            </a:extLst>
          </p:cNvPr>
          <p:cNvSpPr>
            <a:spLocks noGrp="1"/>
          </p:cNvSpPr>
          <p:nvPr>
            <p:ph type="dt" sz="half" idx="10"/>
          </p:nvPr>
        </p:nvSpPr>
        <p:spPr/>
        <p:txBody>
          <a:bodyPr/>
          <a:lstStyle/>
          <a:p>
            <a:fld id="{58F5C8D6-232B-CB4F-95D1-2B469CD01B5E}" type="datetimeFigureOut">
              <a:rPr lang="en-US" smtClean="0"/>
              <a:t>9/28/25</a:t>
            </a:fld>
            <a:endParaRPr lang="en-US"/>
          </a:p>
        </p:txBody>
      </p:sp>
      <p:sp>
        <p:nvSpPr>
          <p:cNvPr id="6" name="Footer Placeholder 5">
            <a:extLst>
              <a:ext uri="{FF2B5EF4-FFF2-40B4-BE49-F238E27FC236}">
                <a16:creationId xmlns:a16="http://schemas.microsoft.com/office/drawing/2014/main" id="{81F93E48-DE2F-BF4F-3354-434B6945F2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EB405-3759-A765-17C7-1A7642D14911}"/>
              </a:ext>
            </a:extLst>
          </p:cNvPr>
          <p:cNvSpPr>
            <a:spLocks noGrp="1"/>
          </p:cNvSpPr>
          <p:nvPr>
            <p:ph type="sldNum" sz="quarter" idx="12"/>
          </p:nvPr>
        </p:nvSpPr>
        <p:spPr/>
        <p:txBody>
          <a:bodyPr/>
          <a:lstStyle/>
          <a:p>
            <a:fld id="{D44D1F0F-CCE3-2F4A-B811-22298A00B44C}" type="slidenum">
              <a:rPr lang="en-US" smtClean="0"/>
              <a:t>‹#›</a:t>
            </a:fld>
            <a:endParaRPr lang="en-US"/>
          </a:p>
        </p:txBody>
      </p:sp>
    </p:spTree>
    <p:extLst>
      <p:ext uri="{BB962C8B-B14F-4D97-AF65-F5344CB8AC3E}">
        <p14:creationId xmlns:p14="http://schemas.microsoft.com/office/powerpoint/2010/main" val="84974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B1FBD1-13AC-0615-0F66-4FE62ACE6D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7E3C24-3A23-3FE1-7B36-9F21579DED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97B8C-2D80-7E6B-DBA0-8E2485478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F5C8D6-232B-CB4F-95D1-2B469CD01B5E}" type="datetimeFigureOut">
              <a:rPr lang="en-US" smtClean="0"/>
              <a:t>9/28/25</a:t>
            </a:fld>
            <a:endParaRPr lang="en-US"/>
          </a:p>
        </p:txBody>
      </p:sp>
      <p:sp>
        <p:nvSpPr>
          <p:cNvPr id="5" name="Footer Placeholder 4">
            <a:extLst>
              <a:ext uri="{FF2B5EF4-FFF2-40B4-BE49-F238E27FC236}">
                <a16:creationId xmlns:a16="http://schemas.microsoft.com/office/drawing/2014/main" id="{0698E595-8454-8210-79A6-B1504CE5A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0EBCEB1-37FF-2F49-E99F-402798364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4D1F0F-CCE3-2F4A-B811-22298A00B44C}" type="slidenum">
              <a:rPr lang="en-US" smtClean="0"/>
              <a:t>‹#›</a:t>
            </a:fld>
            <a:endParaRPr lang="en-US"/>
          </a:p>
        </p:txBody>
      </p:sp>
    </p:spTree>
    <p:extLst>
      <p:ext uri="{BB962C8B-B14F-4D97-AF65-F5344CB8AC3E}">
        <p14:creationId xmlns:p14="http://schemas.microsoft.com/office/powerpoint/2010/main" val="3393568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90702F-AFAB-7E8A-0565-81738F52FA13}"/>
              </a:ext>
            </a:extLst>
          </p:cNvPr>
          <p:cNvSpPr>
            <a:spLocks noGrp="1"/>
          </p:cNvSpPr>
          <p:nvPr>
            <p:ph type="title"/>
          </p:nvPr>
        </p:nvSpPr>
        <p:spPr/>
        <p:txBody>
          <a:bodyPr/>
          <a:lstStyle/>
          <a:p>
            <a:r>
              <a:rPr lang="en-US" dirty="0"/>
              <a:t>Unit overview</a:t>
            </a:r>
          </a:p>
        </p:txBody>
      </p:sp>
      <p:sp>
        <p:nvSpPr>
          <p:cNvPr id="8" name="Content Placeholder 7">
            <a:extLst>
              <a:ext uri="{FF2B5EF4-FFF2-40B4-BE49-F238E27FC236}">
                <a16:creationId xmlns:a16="http://schemas.microsoft.com/office/drawing/2014/main" id="{725767A0-D00C-88CB-B48E-55BBF692E33D}"/>
              </a:ext>
            </a:extLst>
          </p:cNvPr>
          <p:cNvSpPr>
            <a:spLocks noGrp="1"/>
          </p:cNvSpPr>
          <p:nvPr>
            <p:ph idx="1"/>
          </p:nvPr>
        </p:nvSpPr>
        <p:spPr/>
        <p:txBody>
          <a:bodyPr/>
          <a:lstStyle/>
          <a:p>
            <a:r>
              <a:rPr lang="en-US" dirty="0"/>
              <a:t>L1: mutation, drift, Wright-Fisher</a:t>
            </a:r>
          </a:p>
          <a:p>
            <a:r>
              <a:rPr lang="en-US" b="1" dirty="0"/>
              <a:t>Today: natural selection I</a:t>
            </a:r>
          </a:p>
          <a:p>
            <a:r>
              <a:rPr lang="en-US" dirty="0"/>
              <a:t>L3: population structure and demography</a:t>
            </a:r>
          </a:p>
          <a:p>
            <a:r>
              <a:rPr lang="en-US" dirty="0"/>
              <a:t>L4: linkage and recombination</a:t>
            </a:r>
          </a:p>
          <a:p>
            <a:r>
              <a:rPr lang="en-US" dirty="0"/>
              <a:t>L5: natural selection II</a:t>
            </a:r>
          </a:p>
          <a:p>
            <a:r>
              <a:rPr lang="en-US" dirty="0"/>
              <a:t>L6: topic</a:t>
            </a:r>
          </a:p>
          <a:p>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3696550469"/>
      </p:ext>
    </p:extLst>
  </p:cSld>
  <p:clrMapOvr>
    <a:masterClrMapping/>
  </p:clrMapOvr>
  <mc:AlternateContent xmlns:mc="http://schemas.openxmlformats.org/markup-compatibility/2006" xmlns:p14="http://schemas.microsoft.com/office/powerpoint/2010/main">
    <mc:Choice Requires="p14">
      <p:transition spd="slow" p14:dur="2000" advTm="44885"/>
    </mc:Choice>
    <mc:Fallback xmlns="">
      <p:transition spd="slow" advTm="4488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23AE-EAF8-6F4A-9418-AD768A68E944}"/>
              </a:ext>
            </a:extLst>
          </p:cNvPr>
          <p:cNvSpPr>
            <a:spLocks noGrp="1"/>
          </p:cNvSpPr>
          <p:nvPr>
            <p:ph type="title"/>
          </p:nvPr>
        </p:nvSpPr>
        <p:spPr>
          <a:xfrm>
            <a:off x="402661" y="291169"/>
            <a:ext cx="10515600" cy="950719"/>
          </a:xfrm>
        </p:spPr>
        <p:txBody>
          <a:bodyPr>
            <a:normAutofit/>
          </a:bodyPr>
          <a:lstStyle/>
          <a:p>
            <a:r>
              <a:rPr lang="en-US" dirty="0"/>
              <a:t>Recall: Wright-Fisher model of genetic drift</a:t>
            </a:r>
          </a:p>
        </p:txBody>
      </p:sp>
      <p:sp>
        <p:nvSpPr>
          <p:cNvPr id="4" name="Oval 3">
            <a:extLst>
              <a:ext uri="{FF2B5EF4-FFF2-40B4-BE49-F238E27FC236}">
                <a16:creationId xmlns:a16="http://schemas.microsoft.com/office/drawing/2014/main" id="{A229B46E-D407-0D48-9F97-C14678BB8123}"/>
              </a:ext>
            </a:extLst>
          </p:cNvPr>
          <p:cNvSpPr/>
          <p:nvPr/>
        </p:nvSpPr>
        <p:spPr>
          <a:xfrm>
            <a:off x="7020502" y="1965597"/>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5522FD-52CA-8A4C-B848-7983CB9F6D7A}"/>
              </a:ext>
            </a:extLst>
          </p:cNvPr>
          <p:cNvSpPr/>
          <p:nvPr/>
        </p:nvSpPr>
        <p:spPr>
          <a:xfrm>
            <a:off x="7020502" y="2410034"/>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CAD9B0-8680-4C45-A4C9-FD069AF20AE9}"/>
              </a:ext>
            </a:extLst>
          </p:cNvPr>
          <p:cNvSpPr/>
          <p:nvPr/>
        </p:nvSpPr>
        <p:spPr>
          <a:xfrm>
            <a:off x="7020502" y="2854471"/>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215E5B-4004-6D4F-8AA3-B5284A938A36}"/>
              </a:ext>
            </a:extLst>
          </p:cNvPr>
          <p:cNvSpPr/>
          <p:nvPr/>
        </p:nvSpPr>
        <p:spPr>
          <a:xfrm>
            <a:off x="7020502" y="3298908"/>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4D820-88BE-E847-B8D0-AAB822A1888F}"/>
              </a:ext>
            </a:extLst>
          </p:cNvPr>
          <p:cNvSpPr/>
          <p:nvPr/>
        </p:nvSpPr>
        <p:spPr>
          <a:xfrm>
            <a:off x="7020502" y="3743345"/>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056812-C666-B245-80CA-F52FD37E665A}"/>
              </a:ext>
            </a:extLst>
          </p:cNvPr>
          <p:cNvSpPr/>
          <p:nvPr/>
        </p:nvSpPr>
        <p:spPr>
          <a:xfrm>
            <a:off x="7020502" y="4187782"/>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DF2B2D-A409-4D40-9F7A-E1AB33F9047D}"/>
              </a:ext>
            </a:extLst>
          </p:cNvPr>
          <p:cNvSpPr/>
          <p:nvPr/>
        </p:nvSpPr>
        <p:spPr>
          <a:xfrm>
            <a:off x="7020502" y="463221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7B47B5F-F869-9C4E-B48D-D825468FEF8C}"/>
              </a:ext>
            </a:extLst>
          </p:cNvPr>
          <p:cNvSpPr/>
          <p:nvPr/>
        </p:nvSpPr>
        <p:spPr>
          <a:xfrm>
            <a:off x="7020502" y="507665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EDA7409-BFA2-664C-907A-E15CAFE32F90}"/>
              </a:ext>
            </a:extLst>
          </p:cNvPr>
          <p:cNvSpPr/>
          <p:nvPr/>
        </p:nvSpPr>
        <p:spPr>
          <a:xfrm>
            <a:off x="9674364" y="1965597"/>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3F966F-E8ED-A447-9798-7B0E6242BD7F}"/>
              </a:ext>
            </a:extLst>
          </p:cNvPr>
          <p:cNvSpPr/>
          <p:nvPr/>
        </p:nvSpPr>
        <p:spPr>
          <a:xfrm>
            <a:off x="9674364" y="2410034"/>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E31A37-6293-5F45-8920-FBEE297C1E1D}"/>
              </a:ext>
            </a:extLst>
          </p:cNvPr>
          <p:cNvSpPr/>
          <p:nvPr/>
        </p:nvSpPr>
        <p:spPr>
          <a:xfrm>
            <a:off x="9674364" y="2854471"/>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B5AB65-A3A6-284E-945C-CBF8A01374BC}"/>
              </a:ext>
            </a:extLst>
          </p:cNvPr>
          <p:cNvSpPr/>
          <p:nvPr/>
        </p:nvSpPr>
        <p:spPr>
          <a:xfrm>
            <a:off x="9674364" y="3298908"/>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3CB27-539A-0142-9238-801F30CB09A4}"/>
              </a:ext>
            </a:extLst>
          </p:cNvPr>
          <p:cNvSpPr/>
          <p:nvPr/>
        </p:nvSpPr>
        <p:spPr>
          <a:xfrm>
            <a:off x="9674364" y="3743345"/>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D7E077-01B3-1449-894A-F43F57E3252D}"/>
              </a:ext>
            </a:extLst>
          </p:cNvPr>
          <p:cNvSpPr/>
          <p:nvPr/>
        </p:nvSpPr>
        <p:spPr>
          <a:xfrm>
            <a:off x="9674364" y="4187782"/>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1D69A3-CA8E-1444-B81B-0972BCA722BC}"/>
              </a:ext>
            </a:extLst>
          </p:cNvPr>
          <p:cNvSpPr/>
          <p:nvPr/>
        </p:nvSpPr>
        <p:spPr>
          <a:xfrm>
            <a:off x="9674364" y="463221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96B824-D08C-BD4A-A381-4263B6E1EDFF}"/>
              </a:ext>
            </a:extLst>
          </p:cNvPr>
          <p:cNvSpPr/>
          <p:nvPr/>
        </p:nvSpPr>
        <p:spPr>
          <a:xfrm>
            <a:off x="9674364" y="507665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4B7C26B-C317-2F44-89C7-E5F6F21A1CC9}"/>
              </a:ext>
            </a:extLst>
          </p:cNvPr>
          <p:cNvCxnSpPr/>
          <p:nvPr/>
        </p:nvCxnSpPr>
        <p:spPr>
          <a:xfrm>
            <a:off x="7413673" y="3643532"/>
            <a:ext cx="20538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2B26B7-7575-7B4C-B067-EE7F370295F0}"/>
              </a:ext>
            </a:extLst>
          </p:cNvPr>
          <p:cNvSpPr txBox="1"/>
          <p:nvPr/>
        </p:nvSpPr>
        <p:spPr>
          <a:xfrm>
            <a:off x="7630420" y="3768886"/>
            <a:ext cx="1644233" cy="369332"/>
          </a:xfrm>
          <a:prstGeom prst="rect">
            <a:avLst/>
          </a:prstGeom>
          <a:noFill/>
        </p:spPr>
        <p:txBody>
          <a:bodyPr wrap="none" rtlCol="0">
            <a:spAutoFit/>
          </a:bodyPr>
          <a:lstStyle/>
          <a:p>
            <a:r>
              <a:rPr lang="en-US" dirty="0"/>
              <a:t>One generation</a:t>
            </a:r>
          </a:p>
        </p:txBody>
      </p:sp>
      <p:sp>
        <p:nvSpPr>
          <p:cNvPr id="25" name="TextBox 24">
            <a:extLst>
              <a:ext uri="{FF2B5EF4-FFF2-40B4-BE49-F238E27FC236}">
                <a16:creationId xmlns:a16="http://schemas.microsoft.com/office/drawing/2014/main" id="{06151AD1-2FC2-F042-A598-114CB3992E9E}"/>
              </a:ext>
            </a:extLst>
          </p:cNvPr>
          <p:cNvSpPr txBox="1"/>
          <p:nvPr/>
        </p:nvSpPr>
        <p:spPr>
          <a:xfrm>
            <a:off x="6969099" y="5683347"/>
            <a:ext cx="261610" cy="369332"/>
          </a:xfrm>
          <a:prstGeom prst="rect">
            <a:avLst/>
          </a:prstGeom>
          <a:noFill/>
        </p:spPr>
        <p:txBody>
          <a:bodyPr wrap="none" rtlCol="0">
            <a:spAutoFit/>
          </a:bodyPr>
          <a:lstStyle/>
          <a:p>
            <a:r>
              <a:rPr lang="en-US" dirty="0"/>
              <a:t>t</a:t>
            </a:r>
          </a:p>
        </p:txBody>
      </p:sp>
      <p:sp>
        <p:nvSpPr>
          <p:cNvPr id="26" name="TextBox 25">
            <a:extLst>
              <a:ext uri="{FF2B5EF4-FFF2-40B4-BE49-F238E27FC236}">
                <a16:creationId xmlns:a16="http://schemas.microsoft.com/office/drawing/2014/main" id="{72DE96AA-FE06-284C-B519-B9C4BD97F277}"/>
              </a:ext>
            </a:extLst>
          </p:cNvPr>
          <p:cNvSpPr txBox="1"/>
          <p:nvPr/>
        </p:nvSpPr>
        <p:spPr>
          <a:xfrm>
            <a:off x="9532444" y="5683347"/>
            <a:ext cx="494046" cy="369332"/>
          </a:xfrm>
          <a:prstGeom prst="rect">
            <a:avLst/>
          </a:prstGeom>
          <a:noFill/>
        </p:spPr>
        <p:txBody>
          <a:bodyPr wrap="none" rtlCol="0">
            <a:spAutoFit/>
          </a:bodyPr>
          <a:lstStyle/>
          <a:p>
            <a:r>
              <a:rPr lang="en-US" dirty="0"/>
              <a:t>t+1</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2B336468-2DA2-1144-990C-D103D95C00E1}"/>
                  </a:ext>
                </a:extLst>
              </p:cNvPr>
              <p:cNvSpPr>
                <a:spLocks noGrp="1"/>
              </p:cNvSpPr>
              <p:nvPr>
                <p:ph idx="1"/>
              </p:nvPr>
            </p:nvSpPr>
            <p:spPr>
              <a:xfrm>
                <a:off x="613774" y="1769355"/>
                <a:ext cx="5724395" cy="4351338"/>
              </a:xfrm>
            </p:spPr>
            <p:txBody>
              <a:bodyPr>
                <a:normAutofit/>
              </a:bodyPr>
              <a:lstStyle/>
              <a:p>
                <a:pPr marL="0" indent="0">
                  <a:lnSpc>
                    <a:spcPct val="120000"/>
                  </a:lnSpc>
                  <a:buNone/>
                </a:pPr>
                <a:r>
                  <a:rPr lang="en-US" dirty="0"/>
                  <a:t>Two alleles of frequency p</a:t>
                </a:r>
                <a:r>
                  <a:rPr lang="en-US" baseline="-25000" dirty="0"/>
                  <a:t>t</a:t>
                </a:r>
                <a:r>
                  <a:rPr lang="en-US" dirty="0"/>
                  <a:t> and q</a:t>
                </a:r>
                <a:r>
                  <a:rPr lang="en-US" baseline="-25000" dirty="0"/>
                  <a:t>t</a:t>
                </a:r>
              </a:p>
              <a:p>
                <a:pPr marL="0" indent="0">
                  <a:lnSpc>
                    <a:spcPct val="120000"/>
                  </a:lnSpc>
                  <a:buNone/>
                </a:pPr>
                <a:r>
                  <a:rPr lang="en-US" dirty="0"/>
                  <a:t>Haploid population of size 2N</a:t>
                </a:r>
              </a:p>
              <a:p>
                <a:pPr marL="0" indent="0">
                  <a:lnSpc>
                    <a:spcPct val="120000"/>
                  </a:lnSpc>
                  <a:buNone/>
                </a:pPr>
                <a:r>
                  <a:rPr lang="en-US" dirty="0"/>
                  <a:t>Interpretation: each new haplotype ”chooses” a parent independently</a:t>
                </a:r>
              </a:p>
              <a:p>
                <a:pPr marL="0" indent="0">
                  <a:lnSpc>
                    <a:spcPct val="120000"/>
                  </a:lnSpc>
                  <a:buNone/>
                </a:pPr>
                <a:endParaRPr lang="en-US" dirty="0"/>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𝑁</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𝐵𝑖𝑛𝑜𝑚𝑖𝑎𝑙</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e>
                      </m:d>
                    </m:oMath>
                  </m:oMathPara>
                </a14:m>
                <a:endParaRPr lang="en-US" dirty="0"/>
              </a:p>
            </p:txBody>
          </p:sp>
        </mc:Choice>
        <mc:Fallback xmlns="">
          <p:sp>
            <p:nvSpPr>
              <p:cNvPr id="27" name="Content Placeholder 2">
                <a:extLst>
                  <a:ext uri="{FF2B5EF4-FFF2-40B4-BE49-F238E27FC236}">
                    <a16:creationId xmlns:a16="http://schemas.microsoft.com/office/drawing/2014/main" id="{2B336468-2DA2-1144-990C-D103D95C00E1}"/>
                  </a:ext>
                </a:extLst>
              </p:cNvPr>
              <p:cNvSpPr>
                <a:spLocks noGrp="1" noRot="1" noChangeAspect="1" noMove="1" noResize="1" noEditPoints="1" noAdjustHandles="1" noChangeArrowheads="1" noChangeShapeType="1" noTextEdit="1"/>
              </p:cNvSpPr>
              <p:nvPr>
                <p:ph idx="1"/>
              </p:nvPr>
            </p:nvSpPr>
            <p:spPr>
              <a:xfrm>
                <a:off x="613774" y="1769355"/>
                <a:ext cx="5724395" cy="4351338"/>
              </a:xfrm>
              <a:blipFill>
                <a:blip r:embed="rId3"/>
                <a:stretch>
                  <a:fillRect l="-2212" t="-29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110378831"/>
      </p:ext>
    </p:extLst>
  </p:cSld>
  <p:clrMapOvr>
    <a:masterClrMapping/>
  </p:clrMapOvr>
  <mc:AlternateContent xmlns:mc="http://schemas.openxmlformats.org/markup-compatibility/2006" xmlns:p14="http://schemas.microsoft.com/office/powerpoint/2010/main">
    <mc:Choice Requires="p14">
      <p:transition spd="slow" p14:dur="2000" advTm="44854"/>
    </mc:Choice>
    <mc:Fallback xmlns="">
      <p:transition spd="slow" advTm="4485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23AE-EAF8-6F4A-9418-AD768A68E944}"/>
              </a:ext>
            </a:extLst>
          </p:cNvPr>
          <p:cNvSpPr>
            <a:spLocks noGrp="1"/>
          </p:cNvSpPr>
          <p:nvPr>
            <p:ph type="title"/>
          </p:nvPr>
        </p:nvSpPr>
        <p:spPr>
          <a:xfrm>
            <a:off x="402661" y="291169"/>
            <a:ext cx="10515600" cy="950719"/>
          </a:xfrm>
        </p:spPr>
        <p:txBody>
          <a:bodyPr>
            <a:normAutofit/>
          </a:bodyPr>
          <a:lstStyle/>
          <a:p>
            <a:r>
              <a:rPr lang="en-US" dirty="0"/>
              <a:t>Biased Wright-Fisher sampling</a:t>
            </a:r>
          </a:p>
        </p:txBody>
      </p:sp>
      <p:sp>
        <p:nvSpPr>
          <p:cNvPr id="4" name="Oval 3">
            <a:extLst>
              <a:ext uri="{FF2B5EF4-FFF2-40B4-BE49-F238E27FC236}">
                <a16:creationId xmlns:a16="http://schemas.microsoft.com/office/drawing/2014/main" id="{A229B46E-D407-0D48-9F97-C14678BB8123}"/>
              </a:ext>
            </a:extLst>
          </p:cNvPr>
          <p:cNvSpPr/>
          <p:nvPr/>
        </p:nvSpPr>
        <p:spPr>
          <a:xfrm>
            <a:off x="7020502" y="1965597"/>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5522FD-52CA-8A4C-B848-7983CB9F6D7A}"/>
              </a:ext>
            </a:extLst>
          </p:cNvPr>
          <p:cNvSpPr/>
          <p:nvPr/>
        </p:nvSpPr>
        <p:spPr>
          <a:xfrm>
            <a:off x="7020502" y="2410034"/>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CAD9B0-8680-4C45-A4C9-FD069AF20AE9}"/>
              </a:ext>
            </a:extLst>
          </p:cNvPr>
          <p:cNvSpPr/>
          <p:nvPr/>
        </p:nvSpPr>
        <p:spPr>
          <a:xfrm>
            <a:off x="7020502" y="2854471"/>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215E5B-4004-6D4F-8AA3-B5284A938A36}"/>
              </a:ext>
            </a:extLst>
          </p:cNvPr>
          <p:cNvSpPr/>
          <p:nvPr/>
        </p:nvSpPr>
        <p:spPr>
          <a:xfrm>
            <a:off x="7020502" y="3298908"/>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4D820-88BE-E847-B8D0-AAB822A1888F}"/>
              </a:ext>
            </a:extLst>
          </p:cNvPr>
          <p:cNvSpPr/>
          <p:nvPr/>
        </p:nvSpPr>
        <p:spPr>
          <a:xfrm>
            <a:off x="7020502" y="3743345"/>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056812-C666-B245-80CA-F52FD37E665A}"/>
              </a:ext>
            </a:extLst>
          </p:cNvPr>
          <p:cNvSpPr/>
          <p:nvPr/>
        </p:nvSpPr>
        <p:spPr>
          <a:xfrm>
            <a:off x="7020502" y="4187782"/>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DF2B2D-A409-4D40-9F7A-E1AB33F9047D}"/>
              </a:ext>
            </a:extLst>
          </p:cNvPr>
          <p:cNvSpPr/>
          <p:nvPr/>
        </p:nvSpPr>
        <p:spPr>
          <a:xfrm>
            <a:off x="7020502" y="463221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7B47B5F-F869-9C4E-B48D-D825468FEF8C}"/>
              </a:ext>
            </a:extLst>
          </p:cNvPr>
          <p:cNvSpPr/>
          <p:nvPr/>
        </p:nvSpPr>
        <p:spPr>
          <a:xfrm>
            <a:off x="7020502" y="507665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EDA7409-BFA2-664C-907A-E15CAFE32F90}"/>
              </a:ext>
            </a:extLst>
          </p:cNvPr>
          <p:cNvSpPr/>
          <p:nvPr/>
        </p:nvSpPr>
        <p:spPr>
          <a:xfrm>
            <a:off x="9674364" y="1965597"/>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3F966F-E8ED-A447-9798-7B0E6242BD7F}"/>
              </a:ext>
            </a:extLst>
          </p:cNvPr>
          <p:cNvSpPr/>
          <p:nvPr/>
        </p:nvSpPr>
        <p:spPr>
          <a:xfrm>
            <a:off x="9674364" y="2410034"/>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E31A37-6293-5F45-8920-FBEE297C1E1D}"/>
              </a:ext>
            </a:extLst>
          </p:cNvPr>
          <p:cNvSpPr/>
          <p:nvPr/>
        </p:nvSpPr>
        <p:spPr>
          <a:xfrm>
            <a:off x="9674364" y="2854471"/>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B5AB65-A3A6-284E-945C-CBF8A01374BC}"/>
              </a:ext>
            </a:extLst>
          </p:cNvPr>
          <p:cNvSpPr/>
          <p:nvPr/>
        </p:nvSpPr>
        <p:spPr>
          <a:xfrm>
            <a:off x="9674364" y="3298908"/>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3CB27-539A-0142-9238-801F30CB09A4}"/>
              </a:ext>
            </a:extLst>
          </p:cNvPr>
          <p:cNvSpPr/>
          <p:nvPr/>
        </p:nvSpPr>
        <p:spPr>
          <a:xfrm>
            <a:off x="9674364" y="3743345"/>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D7E077-01B3-1449-894A-F43F57E3252D}"/>
              </a:ext>
            </a:extLst>
          </p:cNvPr>
          <p:cNvSpPr/>
          <p:nvPr/>
        </p:nvSpPr>
        <p:spPr>
          <a:xfrm>
            <a:off x="9674364" y="4187782"/>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1D69A3-CA8E-1444-B81B-0972BCA722BC}"/>
              </a:ext>
            </a:extLst>
          </p:cNvPr>
          <p:cNvSpPr/>
          <p:nvPr/>
        </p:nvSpPr>
        <p:spPr>
          <a:xfrm>
            <a:off x="9674364" y="463221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96B824-D08C-BD4A-A381-4263B6E1EDFF}"/>
              </a:ext>
            </a:extLst>
          </p:cNvPr>
          <p:cNvSpPr/>
          <p:nvPr/>
        </p:nvSpPr>
        <p:spPr>
          <a:xfrm>
            <a:off x="9674364" y="507665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4B7C26B-C317-2F44-89C7-E5F6F21A1CC9}"/>
              </a:ext>
            </a:extLst>
          </p:cNvPr>
          <p:cNvCxnSpPr/>
          <p:nvPr/>
        </p:nvCxnSpPr>
        <p:spPr>
          <a:xfrm>
            <a:off x="7413673" y="3643532"/>
            <a:ext cx="20538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2B26B7-7575-7B4C-B067-EE7F370295F0}"/>
              </a:ext>
            </a:extLst>
          </p:cNvPr>
          <p:cNvSpPr txBox="1"/>
          <p:nvPr/>
        </p:nvSpPr>
        <p:spPr>
          <a:xfrm>
            <a:off x="7630420" y="3768886"/>
            <a:ext cx="1644233" cy="369332"/>
          </a:xfrm>
          <a:prstGeom prst="rect">
            <a:avLst/>
          </a:prstGeom>
          <a:noFill/>
        </p:spPr>
        <p:txBody>
          <a:bodyPr wrap="none" rtlCol="0">
            <a:spAutoFit/>
          </a:bodyPr>
          <a:lstStyle/>
          <a:p>
            <a:r>
              <a:rPr lang="en-US" dirty="0"/>
              <a:t>One generation</a:t>
            </a:r>
          </a:p>
        </p:txBody>
      </p:sp>
      <p:sp>
        <p:nvSpPr>
          <p:cNvPr id="25" name="TextBox 24">
            <a:extLst>
              <a:ext uri="{FF2B5EF4-FFF2-40B4-BE49-F238E27FC236}">
                <a16:creationId xmlns:a16="http://schemas.microsoft.com/office/drawing/2014/main" id="{06151AD1-2FC2-F042-A598-114CB3992E9E}"/>
              </a:ext>
            </a:extLst>
          </p:cNvPr>
          <p:cNvSpPr txBox="1"/>
          <p:nvPr/>
        </p:nvSpPr>
        <p:spPr>
          <a:xfrm>
            <a:off x="6969099" y="5683347"/>
            <a:ext cx="261610" cy="369332"/>
          </a:xfrm>
          <a:prstGeom prst="rect">
            <a:avLst/>
          </a:prstGeom>
          <a:noFill/>
        </p:spPr>
        <p:txBody>
          <a:bodyPr wrap="none" rtlCol="0">
            <a:spAutoFit/>
          </a:bodyPr>
          <a:lstStyle/>
          <a:p>
            <a:r>
              <a:rPr lang="en-US" dirty="0"/>
              <a:t>t</a:t>
            </a:r>
          </a:p>
        </p:txBody>
      </p:sp>
      <p:sp>
        <p:nvSpPr>
          <p:cNvPr id="26" name="TextBox 25">
            <a:extLst>
              <a:ext uri="{FF2B5EF4-FFF2-40B4-BE49-F238E27FC236}">
                <a16:creationId xmlns:a16="http://schemas.microsoft.com/office/drawing/2014/main" id="{72DE96AA-FE06-284C-B519-B9C4BD97F277}"/>
              </a:ext>
            </a:extLst>
          </p:cNvPr>
          <p:cNvSpPr txBox="1"/>
          <p:nvPr/>
        </p:nvSpPr>
        <p:spPr>
          <a:xfrm>
            <a:off x="9532444" y="5683347"/>
            <a:ext cx="494046" cy="369332"/>
          </a:xfrm>
          <a:prstGeom prst="rect">
            <a:avLst/>
          </a:prstGeom>
          <a:noFill/>
        </p:spPr>
        <p:txBody>
          <a:bodyPr wrap="none" rtlCol="0">
            <a:spAutoFit/>
          </a:bodyPr>
          <a:lstStyle/>
          <a:p>
            <a:r>
              <a:rPr lang="en-US" dirty="0"/>
              <a:t>t+1</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2B336468-2DA2-1144-990C-D103D95C00E1}"/>
                  </a:ext>
                </a:extLst>
              </p:cNvPr>
              <p:cNvSpPr>
                <a:spLocks noGrp="1"/>
              </p:cNvSpPr>
              <p:nvPr>
                <p:ph idx="1"/>
              </p:nvPr>
            </p:nvSpPr>
            <p:spPr>
              <a:xfrm>
                <a:off x="613774" y="1769355"/>
                <a:ext cx="5724395" cy="4351338"/>
              </a:xfrm>
            </p:spPr>
            <p:txBody>
              <a:bodyPr>
                <a:normAutofit/>
              </a:bodyPr>
              <a:lstStyle/>
              <a:p>
                <a:pPr marL="0" indent="0">
                  <a:lnSpc>
                    <a:spcPct val="120000"/>
                  </a:lnSpc>
                  <a:buNone/>
                </a:pPr>
                <a:r>
                  <a:rPr lang="en-US" dirty="0"/>
                  <a:t>Each new haplotype ”chooses” a parent with probability dependent on its </a:t>
                </a:r>
                <a:r>
                  <a:rPr lang="en-US" i="1" dirty="0"/>
                  <a:t>relative fitness W</a:t>
                </a:r>
                <a:r>
                  <a:rPr lang="en-US"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parent</m:t>
                          </m:r>
                          <m:r>
                            <a:rPr lang="en-US" b="0" i="0" smtClean="0">
                              <a:latin typeface="Cambria Math" panose="02040503050406030204" pitchFamily="18" charset="0"/>
                            </a:rPr>
                            <m:t> </m:t>
                          </m:r>
                          <m:r>
                            <m:rPr>
                              <m:sty m:val="p"/>
                            </m:rPr>
                            <a:rPr lang="en-US" b="0" i="0" smtClean="0">
                              <a:latin typeface="Cambria Math" panose="02040503050406030204" pitchFamily="18" charset="0"/>
                            </a:rPr>
                            <m:t>k</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𝑘</m:t>
                          </m:r>
                        </m:sub>
                      </m:sSub>
                    </m:oMath>
                  </m:oMathPara>
                </a14:m>
                <a:endParaRPr lang="en-US" dirty="0"/>
              </a:p>
              <a:p>
                <a:pPr marL="0" indent="0">
                  <a:lnSpc>
                    <a:spcPct val="120000"/>
                  </a:lnSpc>
                  <a:buNone/>
                </a:pPr>
                <a:endParaRPr lang="en-US" dirty="0"/>
              </a:p>
            </p:txBody>
          </p:sp>
        </mc:Choice>
        <mc:Fallback xmlns="">
          <p:sp>
            <p:nvSpPr>
              <p:cNvPr id="27" name="Content Placeholder 2">
                <a:extLst>
                  <a:ext uri="{FF2B5EF4-FFF2-40B4-BE49-F238E27FC236}">
                    <a16:creationId xmlns:a16="http://schemas.microsoft.com/office/drawing/2014/main" id="{2B336468-2DA2-1144-990C-D103D95C00E1}"/>
                  </a:ext>
                </a:extLst>
              </p:cNvPr>
              <p:cNvSpPr>
                <a:spLocks noGrp="1" noRot="1" noChangeAspect="1" noMove="1" noResize="1" noEditPoints="1" noAdjustHandles="1" noChangeArrowheads="1" noChangeShapeType="1" noTextEdit="1"/>
              </p:cNvSpPr>
              <p:nvPr>
                <p:ph idx="1"/>
              </p:nvPr>
            </p:nvSpPr>
            <p:spPr>
              <a:xfrm>
                <a:off x="613774" y="1769355"/>
                <a:ext cx="5724395" cy="4351338"/>
              </a:xfrm>
              <a:blipFill>
                <a:blip r:embed="rId3"/>
                <a:stretch>
                  <a:fillRect l="-2212" t="-29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467240708"/>
      </p:ext>
    </p:extLst>
  </p:cSld>
  <p:clrMapOvr>
    <a:masterClrMapping/>
  </p:clrMapOvr>
  <mc:AlternateContent xmlns:mc="http://schemas.openxmlformats.org/markup-compatibility/2006" xmlns:p14="http://schemas.microsoft.com/office/powerpoint/2010/main">
    <mc:Choice Requires="p14">
      <p:transition spd="slow" p14:dur="2000" advTm="44854"/>
    </mc:Choice>
    <mc:Fallback xmlns="">
      <p:transition spd="slow" advTm="4485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23AE-EAF8-6F4A-9418-AD768A68E944}"/>
              </a:ext>
            </a:extLst>
          </p:cNvPr>
          <p:cNvSpPr>
            <a:spLocks noGrp="1"/>
          </p:cNvSpPr>
          <p:nvPr>
            <p:ph type="title"/>
          </p:nvPr>
        </p:nvSpPr>
        <p:spPr>
          <a:xfrm>
            <a:off x="402661" y="291169"/>
            <a:ext cx="10515600" cy="950719"/>
          </a:xfrm>
        </p:spPr>
        <p:txBody>
          <a:bodyPr>
            <a:normAutofit/>
          </a:bodyPr>
          <a:lstStyle/>
          <a:p>
            <a:r>
              <a:rPr lang="en-US" dirty="0"/>
              <a:t>Biased Wright-Fisher sampling</a:t>
            </a:r>
          </a:p>
        </p:txBody>
      </p:sp>
      <p:sp>
        <p:nvSpPr>
          <p:cNvPr id="4" name="Oval 3">
            <a:extLst>
              <a:ext uri="{FF2B5EF4-FFF2-40B4-BE49-F238E27FC236}">
                <a16:creationId xmlns:a16="http://schemas.microsoft.com/office/drawing/2014/main" id="{A229B46E-D407-0D48-9F97-C14678BB8123}"/>
              </a:ext>
            </a:extLst>
          </p:cNvPr>
          <p:cNvSpPr/>
          <p:nvPr/>
        </p:nvSpPr>
        <p:spPr>
          <a:xfrm>
            <a:off x="7020502" y="1965597"/>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5522FD-52CA-8A4C-B848-7983CB9F6D7A}"/>
              </a:ext>
            </a:extLst>
          </p:cNvPr>
          <p:cNvSpPr/>
          <p:nvPr/>
        </p:nvSpPr>
        <p:spPr>
          <a:xfrm>
            <a:off x="7020502" y="2410034"/>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CAD9B0-8680-4C45-A4C9-FD069AF20AE9}"/>
              </a:ext>
            </a:extLst>
          </p:cNvPr>
          <p:cNvSpPr/>
          <p:nvPr/>
        </p:nvSpPr>
        <p:spPr>
          <a:xfrm>
            <a:off x="7020502" y="2854471"/>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215E5B-4004-6D4F-8AA3-B5284A938A36}"/>
              </a:ext>
            </a:extLst>
          </p:cNvPr>
          <p:cNvSpPr/>
          <p:nvPr/>
        </p:nvSpPr>
        <p:spPr>
          <a:xfrm>
            <a:off x="7020502" y="3298908"/>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4D820-88BE-E847-B8D0-AAB822A1888F}"/>
              </a:ext>
            </a:extLst>
          </p:cNvPr>
          <p:cNvSpPr/>
          <p:nvPr/>
        </p:nvSpPr>
        <p:spPr>
          <a:xfrm>
            <a:off x="7020502" y="3743345"/>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056812-C666-B245-80CA-F52FD37E665A}"/>
              </a:ext>
            </a:extLst>
          </p:cNvPr>
          <p:cNvSpPr/>
          <p:nvPr/>
        </p:nvSpPr>
        <p:spPr>
          <a:xfrm>
            <a:off x="7020502" y="4187782"/>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DF2B2D-A409-4D40-9F7A-E1AB33F9047D}"/>
              </a:ext>
            </a:extLst>
          </p:cNvPr>
          <p:cNvSpPr/>
          <p:nvPr/>
        </p:nvSpPr>
        <p:spPr>
          <a:xfrm>
            <a:off x="7020502" y="463221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7B47B5F-F869-9C4E-B48D-D825468FEF8C}"/>
              </a:ext>
            </a:extLst>
          </p:cNvPr>
          <p:cNvSpPr/>
          <p:nvPr/>
        </p:nvSpPr>
        <p:spPr>
          <a:xfrm>
            <a:off x="7020502" y="507665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EDA7409-BFA2-664C-907A-E15CAFE32F90}"/>
              </a:ext>
            </a:extLst>
          </p:cNvPr>
          <p:cNvSpPr/>
          <p:nvPr/>
        </p:nvSpPr>
        <p:spPr>
          <a:xfrm>
            <a:off x="9674364" y="1965597"/>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3F966F-E8ED-A447-9798-7B0E6242BD7F}"/>
              </a:ext>
            </a:extLst>
          </p:cNvPr>
          <p:cNvSpPr/>
          <p:nvPr/>
        </p:nvSpPr>
        <p:spPr>
          <a:xfrm>
            <a:off x="9674364" y="2410034"/>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E31A37-6293-5F45-8920-FBEE297C1E1D}"/>
              </a:ext>
            </a:extLst>
          </p:cNvPr>
          <p:cNvSpPr/>
          <p:nvPr/>
        </p:nvSpPr>
        <p:spPr>
          <a:xfrm>
            <a:off x="9674364" y="2854471"/>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B5AB65-A3A6-284E-945C-CBF8A01374BC}"/>
              </a:ext>
            </a:extLst>
          </p:cNvPr>
          <p:cNvSpPr/>
          <p:nvPr/>
        </p:nvSpPr>
        <p:spPr>
          <a:xfrm>
            <a:off x="9674364" y="3298908"/>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3CB27-539A-0142-9238-801F30CB09A4}"/>
              </a:ext>
            </a:extLst>
          </p:cNvPr>
          <p:cNvSpPr/>
          <p:nvPr/>
        </p:nvSpPr>
        <p:spPr>
          <a:xfrm>
            <a:off x="9674364" y="3743345"/>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D7E077-01B3-1449-894A-F43F57E3252D}"/>
              </a:ext>
            </a:extLst>
          </p:cNvPr>
          <p:cNvSpPr/>
          <p:nvPr/>
        </p:nvSpPr>
        <p:spPr>
          <a:xfrm>
            <a:off x="9674364" y="4187782"/>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1D69A3-CA8E-1444-B81B-0972BCA722BC}"/>
              </a:ext>
            </a:extLst>
          </p:cNvPr>
          <p:cNvSpPr/>
          <p:nvPr/>
        </p:nvSpPr>
        <p:spPr>
          <a:xfrm>
            <a:off x="9674364" y="463221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96B824-D08C-BD4A-A381-4263B6E1EDFF}"/>
              </a:ext>
            </a:extLst>
          </p:cNvPr>
          <p:cNvSpPr/>
          <p:nvPr/>
        </p:nvSpPr>
        <p:spPr>
          <a:xfrm>
            <a:off x="9674364" y="507665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4B7C26B-C317-2F44-89C7-E5F6F21A1CC9}"/>
              </a:ext>
            </a:extLst>
          </p:cNvPr>
          <p:cNvCxnSpPr/>
          <p:nvPr/>
        </p:nvCxnSpPr>
        <p:spPr>
          <a:xfrm>
            <a:off x="7413673" y="3643532"/>
            <a:ext cx="20538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2B26B7-7575-7B4C-B067-EE7F370295F0}"/>
              </a:ext>
            </a:extLst>
          </p:cNvPr>
          <p:cNvSpPr txBox="1"/>
          <p:nvPr/>
        </p:nvSpPr>
        <p:spPr>
          <a:xfrm>
            <a:off x="7630420" y="3768886"/>
            <a:ext cx="1644233" cy="369332"/>
          </a:xfrm>
          <a:prstGeom prst="rect">
            <a:avLst/>
          </a:prstGeom>
          <a:noFill/>
        </p:spPr>
        <p:txBody>
          <a:bodyPr wrap="none" rtlCol="0">
            <a:spAutoFit/>
          </a:bodyPr>
          <a:lstStyle/>
          <a:p>
            <a:r>
              <a:rPr lang="en-US" dirty="0"/>
              <a:t>One generation</a:t>
            </a:r>
          </a:p>
        </p:txBody>
      </p:sp>
      <p:sp>
        <p:nvSpPr>
          <p:cNvPr id="25" name="TextBox 24">
            <a:extLst>
              <a:ext uri="{FF2B5EF4-FFF2-40B4-BE49-F238E27FC236}">
                <a16:creationId xmlns:a16="http://schemas.microsoft.com/office/drawing/2014/main" id="{06151AD1-2FC2-F042-A598-114CB3992E9E}"/>
              </a:ext>
            </a:extLst>
          </p:cNvPr>
          <p:cNvSpPr txBox="1"/>
          <p:nvPr/>
        </p:nvSpPr>
        <p:spPr>
          <a:xfrm>
            <a:off x="6969099" y="5683347"/>
            <a:ext cx="261610" cy="369332"/>
          </a:xfrm>
          <a:prstGeom prst="rect">
            <a:avLst/>
          </a:prstGeom>
          <a:noFill/>
        </p:spPr>
        <p:txBody>
          <a:bodyPr wrap="none" rtlCol="0">
            <a:spAutoFit/>
          </a:bodyPr>
          <a:lstStyle/>
          <a:p>
            <a:r>
              <a:rPr lang="en-US" dirty="0"/>
              <a:t>t</a:t>
            </a:r>
          </a:p>
        </p:txBody>
      </p:sp>
      <p:sp>
        <p:nvSpPr>
          <p:cNvPr id="26" name="TextBox 25">
            <a:extLst>
              <a:ext uri="{FF2B5EF4-FFF2-40B4-BE49-F238E27FC236}">
                <a16:creationId xmlns:a16="http://schemas.microsoft.com/office/drawing/2014/main" id="{72DE96AA-FE06-284C-B519-B9C4BD97F277}"/>
              </a:ext>
            </a:extLst>
          </p:cNvPr>
          <p:cNvSpPr txBox="1"/>
          <p:nvPr/>
        </p:nvSpPr>
        <p:spPr>
          <a:xfrm>
            <a:off x="9532444" y="5683347"/>
            <a:ext cx="494046" cy="369332"/>
          </a:xfrm>
          <a:prstGeom prst="rect">
            <a:avLst/>
          </a:prstGeom>
          <a:noFill/>
        </p:spPr>
        <p:txBody>
          <a:bodyPr wrap="none" rtlCol="0">
            <a:spAutoFit/>
          </a:bodyPr>
          <a:lstStyle/>
          <a:p>
            <a:r>
              <a:rPr lang="en-US" dirty="0"/>
              <a:t>t+1</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2B336468-2DA2-1144-990C-D103D95C00E1}"/>
                  </a:ext>
                </a:extLst>
              </p:cNvPr>
              <p:cNvSpPr>
                <a:spLocks noGrp="1"/>
              </p:cNvSpPr>
              <p:nvPr>
                <p:ph idx="1"/>
              </p:nvPr>
            </p:nvSpPr>
            <p:spPr>
              <a:xfrm>
                <a:off x="613774" y="1769354"/>
                <a:ext cx="5724395" cy="4977947"/>
              </a:xfrm>
            </p:spPr>
            <p:txBody>
              <a:bodyPr>
                <a:normAutofit/>
              </a:bodyPr>
              <a:lstStyle/>
              <a:p>
                <a:pPr marL="0" indent="0">
                  <a:lnSpc>
                    <a:spcPct val="120000"/>
                  </a:lnSpc>
                  <a:buNone/>
                </a:pPr>
                <a:r>
                  <a:rPr lang="en-US" dirty="0"/>
                  <a:t>Each new haplotype ”chooses” a parent with probability dependent on its </a:t>
                </a:r>
                <a:r>
                  <a:rPr lang="en-US" i="1" dirty="0"/>
                  <a:t>relative fitness W</a:t>
                </a:r>
                <a:r>
                  <a:rPr lang="en-US" dirty="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parent</m:t>
                          </m:r>
                          <m:r>
                            <a:rPr lang="en-US" b="0" i="0" smtClean="0">
                              <a:latin typeface="Cambria Math" panose="02040503050406030204" pitchFamily="18" charset="0"/>
                            </a:rPr>
                            <m:t> </m:t>
                          </m:r>
                          <m:r>
                            <m:rPr>
                              <m:sty m:val="p"/>
                            </m:rPr>
                            <a:rPr lang="en-US" b="0" i="0" smtClean="0">
                              <a:latin typeface="Cambria Math" panose="02040503050406030204" pitchFamily="18" charset="0"/>
                            </a:rPr>
                            <m:t>k</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𝑘</m:t>
                          </m:r>
                        </m:sub>
                      </m:sSub>
                    </m:oMath>
                  </m:oMathPara>
                </a14:m>
                <a:endParaRPr lang="en-US" dirty="0"/>
              </a:p>
              <a:p>
                <a:pPr marL="0" indent="0">
                  <a:lnSpc>
                    <a:spcPct val="120000"/>
                  </a:lnSpc>
                  <a:buNone/>
                </a:pPr>
                <a:r>
                  <a:rPr lang="en-US" dirty="0"/>
                  <a:t>The </a:t>
                </a:r>
                <a:r>
                  <a:rPr lang="en-US" i="1" dirty="0"/>
                  <a:t>absolute fitness</a:t>
                </a:r>
                <a:r>
                  <a:rPr lang="en-US" dirty="0"/>
                  <a:t> sums to 2N:</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𝑘</m:t>
                              </m:r>
                            </m:sub>
                          </m:sSub>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𝑊</m:t>
                              </m:r>
                            </m:e>
                          </m:acc>
                        </m:den>
                      </m:f>
                      <m:r>
                        <a:rPr lang="en-US" b="0" i="1" smtClean="0">
                          <a:latin typeface="Cambria Math" panose="02040503050406030204" pitchFamily="18" charset="0"/>
                        </a:rPr>
                        <m:t>=</m:t>
                      </m:r>
                      <m:r>
                        <m:rPr>
                          <m:sty m:val="p"/>
                        </m:rPr>
                        <a:rPr lang="en-US" b="0" i="0" smtClean="0">
                          <a:latin typeface="Cambria Math" panose="02040503050406030204" pitchFamily="18" charset="0"/>
                        </a:rPr>
                        <m:t>expected</m:t>
                      </m:r>
                      <m:r>
                        <a:rPr lang="en-US" b="0" i="0" smtClean="0">
                          <a:latin typeface="Cambria Math" panose="02040503050406030204" pitchFamily="18" charset="0"/>
                        </a:rPr>
                        <m:t> </m:t>
                      </m:r>
                      <m:r>
                        <m:rPr>
                          <m:sty m:val="p"/>
                        </m:rPr>
                        <a:rPr lang="en-US" b="0" i="0" smtClean="0">
                          <a:latin typeface="Cambria Math" panose="02040503050406030204" pitchFamily="18" charset="0"/>
                        </a:rPr>
                        <m:t>offspring</m:t>
                      </m:r>
                    </m:oMath>
                  </m:oMathPara>
                </a14:m>
                <a:endParaRPr lang="en-US" dirty="0"/>
              </a:p>
              <a:p>
                <a:pPr marL="0" indent="0">
                  <a:lnSpc>
                    <a:spcPct val="120000"/>
                  </a:lnSpc>
                  <a:buNone/>
                </a:pPr>
                <a:r>
                  <a:rPr lang="en-US" b="0" dirty="0"/>
                  <a:t>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𝑊</m:t>
                        </m:r>
                      </m:e>
                    </m:acc>
                  </m:oMath>
                </a14:m>
                <a:r>
                  <a:rPr lang="en-US" dirty="0"/>
                  <a:t> is the </a:t>
                </a:r>
                <a:r>
                  <a:rPr lang="en-US" i="1" dirty="0"/>
                  <a:t>average fitness</a:t>
                </a:r>
                <a:endParaRPr lang="en-US" dirty="0"/>
              </a:p>
            </p:txBody>
          </p:sp>
        </mc:Choice>
        <mc:Fallback xmlns="">
          <p:sp>
            <p:nvSpPr>
              <p:cNvPr id="27" name="Content Placeholder 2">
                <a:extLst>
                  <a:ext uri="{FF2B5EF4-FFF2-40B4-BE49-F238E27FC236}">
                    <a16:creationId xmlns:a16="http://schemas.microsoft.com/office/drawing/2014/main" id="{2B336468-2DA2-1144-990C-D103D95C00E1}"/>
                  </a:ext>
                </a:extLst>
              </p:cNvPr>
              <p:cNvSpPr>
                <a:spLocks noGrp="1" noRot="1" noChangeAspect="1" noMove="1" noResize="1" noEditPoints="1" noAdjustHandles="1" noChangeArrowheads="1" noChangeShapeType="1" noTextEdit="1"/>
              </p:cNvSpPr>
              <p:nvPr>
                <p:ph idx="1"/>
              </p:nvPr>
            </p:nvSpPr>
            <p:spPr>
              <a:xfrm>
                <a:off x="613774" y="1769354"/>
                <a:ext cx="5724395" cy="4977947"/>
              </a:xfrm>
              <a:blipFill>
                <a:blip r:embed="rId3"/>
                <a:stretch>
                  <a:fillRect l="-2212" t="-254"/>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370363908"/>
      </p:ext>
    </p:extLst>
  </p:cSld>
  <p:clrMapOvr>
    <a:masterClrMapping/>
  </p:clrMapOvr>
  <mc:AlternateContent xmlns:mc="http://schemas.openxmlformats.org/markup-compatibility/2006" xmlns:p14="http://schemas.microsoft.com/office/powerpoint/2010/main">
    <mc:Choice Requires="p14">
      <p:transition spd="slow" p14:dur="2000" advTm="44854"/>
    </mc:Choice>
    <mc:Fallback xmlns="">
      <p:transition spd="slow" advTm="4485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23AE-EAF8-6F4A-9418-AD768A68E944}"/>
              </a:ext>
            </a:extLst>
          </p:cNvPr>
          <p:cNvSpPr>
            <a:spLocks noGrp="1"/>
          </p:cNvSpPr>
          <p:nvPr>
            <p:ph type="title"/>
          </p:nvPr>
        </p:nvSpPr>
        <p:spPr>
          <a:xfrm>
            <a:off x="402661" y="291169"/>
            <a:ext cx="10515600" cy="950719"/>
          </a:xfrm>
        </p:spPr>
        <p:txBody>
          <a:bodyPr>
            <a:normAutofit/>
          </a:bodyPr>
          <a:lstStyle/>
          <a:p>
            <a:r>
              <a:rPr lang="en-US" dirty="0"/>
              <a:t>Biased Wright-Fisher sampling</a:t>
            </a:r>
          </a:p>
        </p:txBody>
      </p:sp>
      <p:sp>
        <p:nvSpPr>
          <p:cNvPr id="4" name="Oval 3">
            <a:extLst>
              <a:ext uri="{FF2B5EF4-FFF2-40B4-BE49-F238E27FC236}">
                <a16:creationId xmlns:a16="http://schemas.microsoft.com/office/drawing/2014/main" id="{A229B46E-D407-0D48-9F97-C14678BB8123}"/>
              </a:ext>
            </a:extLst>
          </p:cNvPr>
          <p:cNvSpPr/>
          <p:nvPr/>
        </p:nvSpPr>
        <p:spPr>
          <a:xfrm>
            <a:off x="7020502" y="1965597"/>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5522FD-52CA-8A4C-B848-7983CB9F6D7A}"/>
              </a:ext>
            </a:extLst>
          </p:cNvPr>
          <p:cNvSpPr/>
          <p:nvPr/>
        </p:nvSpPr>
        <p:spPr>
          <a:xfrm>
            <a:off x="7020502" y="2410034"/>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CAD9B0-8680-4C45-A4C9-FD069AF20AE9}"/>
              </a:ext>
            </a:extLst>
          </p:cNvPr>
          <p:cNvSpPr/>
          <p:nvPr/>
        </p:nvSpPr>
        <p:spPr>
          <a:xfrm>
            <a:off x="7020502" y="2854471"/>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215E5B-4004-6D4F-8AA3-B5284A938A36}"/>
              </a:ext>
            </a:extLst>
          </p:cNvPr>
          <p:cNvSpPr/>
          <p:nvPr/>
        </p:nvSpPr>
        <p:spPr>
          <a:xfrm>
            <a:off x="7020502" y="3298908"/>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4D820-88BE-E847-B8D0-AAB822A1888F}"/>
              </a:ext>
            </a:extLst>
          </p:cNvPr>
          <p:cNvSpPr/>
          <p:nvPr/>
        </p:nvSpPr>
        <p:spPr>
          <a:xfrm>
            <a:off x="7020502" y="3743345"/>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056812-C666-B245-80CA-F52FD37E665A}"/>
              </a:ext>
            </a:extLst>
          </p:cNvPr>
          <p:cNvSpPr/>
          <p:nvPr/>
        </p:nvSpPr>
        <p:spPr>
          <a:xfrm>
            <a:off x="7020502" y="4187782"/>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DF2B2D-A409-4D40-9F7A-E1AB33F9047D}"/>
              </a:ext>
            </a:extLst>
          </p:cNvPr>
          <p:cNvSpPr/>
          <p:nvPr/>
        </p:nvSpPr>
        <p:spPr>
          <a:xfrm>
            <a:off x="7020502" y="463221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7B47B5F-F869-9C4E-B48D-D825468FEF8C}"/>
              </a:ext>
            </a:extLst>
          </p:cNvPr>
          <p:cNvSpPr/>
          <p:nvPr/>
        </p:nvSpPr>
        <p:spPr>
          <a:xfrm>
            <a:off x="7020502" y="507665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EDA7409-BFA2-664C-907A-E15CAFE32F90}"/>
              </a:ext>
            </a:extLst>
          </p:cNvPr>
          <p:cNvSpPr/>
          <p:nvPr/>
        </p:nvSpPr>
        <p:spPr>
          <a:xfrm>
            <a:off x="9674364" y="1965597"/>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3F966F-E8ED-A447-9798-7B0E6242BD7F}"/>
              </a:ext>
            </a:extLst>
          </p:cNvPr>
          <p:cNvSpPr/>
          <p:nvPr/>
        </p:nvSpPr>
        <p:spPr>
          <a:xfrm>
            <a:off x="9674364" y="2410034"/>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E31A37-6293-5F45-8920-FBEE297C1E1D}"/>
              </a:ext>
            </a:extLst>
          </p:cNvPr>
          <p:cNvSpPr/>
          <p:nvPr/>
        </p:nvSpPr>
        <p:spPr>
          <a:xfrm>
            <a:off x="9674364" y="2854471"/>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B5AB65-A3A6-284E-945C-CBF8A01374BC}"/>
              </a:ext>
            </a:extLst>
          </p:cNvPr>
          <p:cNvSpPr/>
          <p:nvPr/>
        </p:nvSpPr>
        <p:spPr>
          <a:xfrm>
            <a:off x="9674364" y="3298908"/>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3CB27-539A-0142-9238-801F30CB09A4}"/>
              </a:ext>
            </a:extLst>
          </p:cNvPr>
          <p:cNvSpPr/>
          <p:nvPr/>
        </p:nvSpPr>
        <p:spPr>
          <a:xfrm>
            <a:off x="9674364" y="3743345"/>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D7E077-01B3-1449-894A-F43F57E3252D}"/>
              </a:ext>
            </a:extLst>
          </p:cNvPr>
          <p:cNvSpPr/>
          <p:nvPr/>
        </p:nvSpPr>
        <p:spPr>
          <a:xfrm>
            <a:off x="9674364" y="4187782"/>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1D69A3-CA8E-1444-B81B-0972BCA722BC}"/>
              </a:ext>
            </a:extLst>
          </p:cNvPr>
          <p:cNvSpPr/>
          <p:nvPr/>
        </p:nvSpPr>
        <p:spPr>
          <a:xfrm>
            <a:off x="9674364" y="463221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96B824-D08C-BD4A-A381-4263B6E1EDFF}"/>
              </a:ext>
            </a:extLst>
          </p:cNvPr>
          <p:cNvSpPr/>
          <p:nvPr/>
        </p:nvSpPr>
        <p:spPr>
          <a:xfrm>
            <a:off x="9674364" y="507665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4B7C26B-C317-2F44-89C7-E5F6F21A1CC9}"/>
              </a:ext>
            </a:extLst>
          </p:cNvPr>
          <p:cNvCxnSpPr/>
          <p:nvPr/>
        </p:nvCxnSpPr>
        <p:spPr>
          <a:xfrm>
            <a:off x="7413673" y="3643532"/>
            <a:ext cx="20538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2B26B7-7575-7B4C-B067-EE7F370295F0}"/>
              </a:ext>
            </a:extLst>
          </p:cNvPr>
          <p:cNvSpPr txBox="1"/>
          <p:nvPr/>
        </p:nvSpPr>
        <p:spPr>
          <a:xfrm>
            <a:off x="7630420" y="3768886"/>
            <a:ext cx="1644233" cy="369332"/>
          </a:xfrm>
          <a:prstGeom prst="rect">
            <a:avLst/>
          </a:prstGeom>
          <a:noFill/>
        </p:spPr>
        <p:txBody>
          <a:bodyPr wrap="none" rtlCol="0">
            <a:spAutoFit/>
          </a:bodyPr>
          <a:lstStyle/>
          <a:p>
            <a:r>
              <a:rPr lang="en-US" dirty="0"/>
              <a:t>One generation</a:t>
            </a:r>
          </a:p>
        </p:txBody>
      </p:sp>
      <p:sp>
        <p:nvSpPr>
          <p:cNvPr id="25" name="TextBox 24">
            <a:extLst>
              <a:ext uri="{FF2B5EF4-FFF2-40B4-BE49-F238E27FC236}">
                <a16:creationId xmlns:a16="http://schemas.microsoft.com/office/drawing/2014/main" id="{06151AD1-2FC2-F042-A598-114CB3992E9E}"/>
              </a:ext>
            </a:extLst>
          </p:cNvPr>
          <p:cNvSpPr txBox="1"/>
          <p:nvPr/>
        </p:nvSpPr>
        <p:spPr>
          <a:xfrm>
            <a:off x="6969099" y="5683347"/>
            <a:ext cx="261610" cy="369332"/>
          </a:xfrm>
          <a:prstGeom prst="rect">
            <a:avLst/>
          </a:prstGeom>
          <a:noFill/>
        </p:spPr>
        <p:txBody>
          <a:bodyPr wrap="none" rtlCol="0">
            <a:spAutoFit/>
          </a:bodyPr>
          <a:lstStyle/>
          <a:p>
            <a:r>
              <a:rPr lang="en-US" dirty="0"/>
              <a:t>t</a:t>
            </a:r>
          </a:p>
        </p:txBody>
      </p:sp>
      <p:sp>
        <p:nvSpPr>
          <p:cNvPr id="26" name="TextBox 25">
            <a:extLst>
              <a:ext uri="{FF2B5EF4-FFF2-40B4-BE49-F238E27FC236}">
                <a16:creationId xmlns:a16="http://schemas.microsoft.com/office/drawing/2014/main" id="{72DE96AA-FE06-284C-B519-B9C4BD97F277}"/>
              </a:ext>
            </a:extLst>
          </p:cNvPr>
          <p:cNvSpPr txBox="1"/>
          <p:nvPr/>
        </p:nvSpPr>
        <p:spPr>
          <a:xfrm>
            <a:off x="9532444" y="5683347"/>
            <a:ext cx="494046" cy="369332"/>
          </a:xfrm>
          <a:prstGeom prst="rect">
            <a:avLst/>
          </a:prstGeom>
          <a:noFill/>
        </p:spPr>
        <p:txBody>
          <a:bodyPr wrap="none" rtlCol="0">
            <a:spAutoFit/>
          </a:bodyPr>
          <a:lstStyle/>
          <a:p>
            <a:r>
              <a:rPr lang="en-US" dirty="0"/>
              <a:t>t+1</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2B336468-2DA2-1144-990C-D103D95C00E1}"/>
                  </a:ext>
                </a:extLst>
              </p:cNvPr>
              <p:cNvSpPr>
                <a:spLocks noGrp="1"/>
              </p:cNvSpPr>
              <p:nvPr>
                <p:ph idx="1"/>
              </p:nvPr>
            </p:nvSpPr>
            <p:spPr>
              <a:xfrm>
                <a:off x="538410" y="1516674"/>
                <a:ext cx="5724395" cy="4856691"/>
              </a:xfrm>
            </p:spPr>
            <p:txBody>
              <a:bodyPr>
                <a:normAutofit fontScale="92500"/>
              </a:bodyPr>
              <a:lstStyle/>
              <a:p>
                <a:pPr marL="0" indent="0">
                  <a:lnSpc>
                    <a:spcPct val="120000"/>
                  </a:lnSpc>
                  <a:buNone/>
                </a:pPr>
                <a:r>
                  <a:rPr lang="en-US" dirty="0"/>
                  <a:t>Fitness depends on genotype:</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solidFill>
                                <a:schemeClr val="accent1"/>
                              </a:solidFill>
                              <a:latin typeface="Cambria Math" panose="02040503050406030204" pitchFamily="18" charset="0"/>
                            </a:rPr>
                            <m:t>𝑏𝑙𝑢𝑒</m:t>
                          </m:r>
                        </m:sub>
                      </m:sSub>
                      <m:r>
                        <a:rPr lang="en-US" b="0" i="1" smtClean="0">
                          <a:latin typeface="Cambria Math" panose="02040503050406030204" pitchFamily="18" charset="0"/>
                        </a:rPr>
                        <m:t>=1</m:t>
                      </m:r>
                    </m:oMath>
                  </m:oMathPara>
                </a14:m>
                <a:endParaRPr lang="en-US" b="0" dirty="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solidFill>
                                <a:srgbClr val="C00000"/>
                              </a:solidFill>
                              <a:latin typeface="Cambria Math" panose="02040503050406030204" pitchFamily="18" charset="0"/>
                            </a:rPr>
                            <m:t>𝑟𝑒𝑑</m:t>
                          </m:r>
                        </m:sub>
                      </m:sSub>
                      <m:r>
                        <a:rPr lang="en-US" b="0" i="1" smtClean="0">
                          <a:latin typeface="Cambria Math" panose="02040503050406030204" pitchFamily="18" charset="0"/>
                        </a:rPr>
                        <m:t>=1+</m:t>
                      </m:r>
                      <m:r>
                        <a:rPr lang="en-US" b="0" i="1" smtClean="0">
                          <a:latin typeface="Cambria Math" panose="02040503050406030204" pitchFamily="18" charset="0"/>
                        </a:rPr>
                        <m:t>𝑠</m:t>
                      </m:r>
                    </m:oMath>
                  </m:oMathPara>
                </a14:m>
                <a:endParaRPr lang="en-US" dirty="0"/>
              </a:p>
              <a:p>
                <a:pPr marL="0" indent="0">
                  <a:lnSpc>
                    <a:spcPct val="120000"/>
                  </a:lnSpc>
                  <a:buNone/>
                </a:pPr>
                <a14:m>
                  <m:oMath xmlns:m="http://schemas.openxmlformats.org/officeDocument/2006/math">
                    <m:r>
                      <a:rPr lang="en-US" b="0" i="1" smtClean="0">
                        <a:latin typeface="Cambria Math" panose="02040503050406030204" pitchFamily="18" charset="0"/>
                      </a:rPr>
                      <m:t>𝑠</m:t>
                    </m:r>
                  </m:oMath>
                </a14:m>
                <a:r>
                  <a:rPr lang="en-US" dirty="0"/>
                  <a:t> is a </a:t>
                </a:r>
                <a:r>
                  <a:rPr lang="en-US" i="1" dirty="0"/>
                  <a:t>selection coefficient</a:t>
                </a:r>
                <a:endParaRPr lang="en-US" dirty="0"/>
              </a:p>
              <a:p>
                <a:pPr marL="0" indent="0">
                  <a:lnSpc>
                    <a:spcPct val="120000"/>
                  </a:lnSpc>
                  <a:buNone/>
                </a:pPr>
                <a:r>
                  <a:rPr lang="en-US" dirty="0"/>
                  <a:t>Odds of </a:t>
                </a:r>
                <a:r>
                  <a:rPr lang="en-US" dirty="0">
                    <a:solidFill>
                      <a:srgbClr val="C00000"/>
                    </a:solidFill>
                  </a:rPr>
                  <a:t>red</a:t>
                </a:r>
                <a:endParaRPr lang="en-US" dirty="0">
                  <a:solidFill>
                    <a:schemeClr val="accent1"/>
                  </a:solidFill>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solidFill>
                                    <a:srgbClr val="C00000"/>
                                  </a:solidFill>
                                  <a:latin typeface="Cambria Math" panose="02040503050406030204" pitchFamily="18" charset="0"/>
                                </a:rPr>
                                <m:t>𝑟𝑒𝑑</m:t>
                              </m:r>
                            </m:sub>
                          </m:sSub>
                        </m:num>
                        <m:den>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solidFill>
                                    <a:schemeClr val="accent1"/>
                                  </a:solidFill>
                                  <a:latin typeface="Cambria Math" panose="02040503050406030204" pitchFamily="18" charset="0"/>
                                </a:rPr>
                                <m:t>𝑏𝑙𝑢𝑒</m:t>
                              </m:r>
                            </m:sub>
                          </m:sSub>
                        </m:den>
                      </m:f>
                    </m:oMath>
                  </m:oMathPara>
                </a14:m>
                <a:endParaRPr lang="en-US" b="0" i="1" dirty="0">
                  <a:latin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𝑜</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oMath>
                  </m:oMathPara>
                </a14:m>
                <a:endParaRPr lang="en-US" dirty="0"/>
              </a:p>
              <a:p>
                <a:pPr marL="0" indent="0">
                  <a:lnSpc>
                    <a:spcPct val="120000"/>
                  </a:lnSpc>
                  <a:buNone/>
                </a:pP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𝑠</m:t>
                    </m:r>
                  </m:oMath>
                </a14:m>
                <a:r>
                  <a:rPr lang="en-US" dirty="0"/>
                  <a:t> is an </a:t>
                </a:r>
                <a:r>
                  <a:rPr lang="en-US" b="1" dirty="0"/>
                  <a:t>odds ratio</a:t>
                </a:r>
                <a:endParaRPr lang="en-US" dirty="0"/>
              </a:p>
              <a:p>
                <a:pPr marL="0" indent="0">
                  <a:lnSpc>
                    <a:spcPct val="120000"/>
                  </a:lnSpc>
                  <a:buNone/>
                </a:pPr>
                <a:endParaRPr lang="en-US" dirty="0"/>
              </a:p>
            </p:txBody>
          </p:sp>
        </mc:Choice>
        <mc:Fallback xmlns="">
          <p:sp>
            <p:nvSpPr>
              <p:cNvPr id="27" name="Content Placeholder 2">
                <a:extLst>
                  <a:ext uri="{FF2B5EF4-FFF2-40B4-BE49-F238E27FC236}">
                    <a16:creationId xmlns:a16="http://schemas.microsoft.com/office/drawing/2014/main" id="{2B336468-2DA2-1144-990C-D103D95C00E1}"/>
                  </a:ext>
                </a:extLst>
              </p:cNvPr>
              <p:cNvSpPr>
                <a:spLocks noGrp="1" noRot="1" noChangeAspect="1" noMove="1" noResize="1" noEditPoints="1" noAdjustHandles="1" noChangeArrowheads="1" noChangeShapeType="1" noTextEdit="1"/>
              </p:cNvSpPr>
              <p:nvPr>
                <p:ph idx="1"/>
              </p:nvPr>
            </p:nvSpPr>
            <p:spPr>
              <a:xfrm>
                <a:off x="538410" y="1516674"/>
                <a:ext cx="5724395" cy="4856691"/>
              </a:xfrm>
              <a:blipFill>
                <a:blip r:embed="rId3"/>
                <a:stretch>
                  <a:fillRect l="-1774" b="-78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91663409"/>
      </p:ext>
    </p:extLst>
  </p:cSld>
  <p:clrMapOvr>
    <a:masterClrMapping/>
  </p:clrMapOvr>
  <mc:AlternateContent xmlns:mc="http://schemas.openxmlformats.org/markup-compatibility/2006" xmlns:p14="http://schemas.microsoft.com/office/powerpoint/2010/main">
    <mc:Choice Requires="p14">
      <p:transition spd="slow" p14:dur="2000" advTm="44854"/>
    </mc:Choice>
    <mc:Fallback xmlns="">
      <p:transition spd="slow" advTm="4485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23AE-EAF8-6F4A-9418-AD768A68E944}"/>
              </a:ext>
            </a:extLst>
          </p:cNvPr>
          <p:cNvSpPr>
            <a:spLocks noGrp="1"/>
          </p:cNvSpPr>
          <p:nvPr>
            <p:ph type="title"/>
          </p:nvPr>
        </p:nvSpPr>
        <p:spPr>
          <a:xfrm>
            <a:off x="402661" y="291169"/>
            <a:ext cx="10515600" cy="950719"/>
          </a:xfrm>
        </p:spPr>
        <p:txBody>
          <a:bodyPr>
            <a:normAutofit/>
          </a:bodyPr>
          <a:lstStyle/>
          <a:p>
            <a:r>
              <a:rPr lang="en-US" dirty="0"/>
              <a:t>Biased Wright-Fisher sampling</a:t>
            </a:r>
          </a:p>
        </p:txBody>
      </p:sp>
      <p:sp>
        <p:nvSpPr>
          <p:cNvPr id="4" name="Oval 3">
            <a:extLst>
              <a:ext uri="{FF2B5EF4-FFF2-40B4-BE49-F238E27FC236}">
                <a16:creationId xmlns:a16="http://schemas.microsoft.com/office/drawing/2014/main" id="{A229B46E-D407-0D48-9F97-C14678BB8123}"/>
              </a:ext>
            </a:extLst>
          </p:cNvPr>
          <p:cNvSpPr/>
          <p:nvPr/>
        </p:nvSpPr>
        <p:spPr>
          <a:xfrm>
            <a:off x="7020502" y="1965597"/>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5522FD-52CA-8A4C-B848-7983CB9F6D7A}"/>
              </a:ext>
            </a:extLst>
          </p:cNvPr>
          <p:cNvSpPr/>
          <p:nvPr/>
        </p:nvSpPr>
        <p:spPr>
          <a:xfrm>
            <a:off x="7020502" y="2410034"/>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CAD9B0-8680-4C45-A4C9-FD069AF20AE9}"/>
              </a:ext>
            </a:extLst>
          </p:cNvPr>
          <p:cNvSpPr/>
          <p:nvPr/>
        </p:nvSpPr>
        <p:spPr>
          <a:xfrm>
            <a:off x="7020502" y="2854471"/>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215E5B-4004-6D4F-8AA3-B5284A938A36}"/>
              </a:ext>
            </a:extLst>
          </p:cNvPr>
          <p:cNvSpPr/>
          <p:nvPr/>
        </p:nvSpPr>
        <p:spPr>
          <a:xfrm>
            <a:off x="7020502" y="3298908"/>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4D820-88BE-E847-B8D0-AAB822A1888F}"/>
              </a:ext>
            </a:extLst>
          </p:cNvPr>
          <p:cNvSpPr/>
          <p:nvPr/>
        </p:nvSpPr>
        <p:spPr>
          <a:xfrm>
            <a:off x="7020502" y="3743345"/>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056812-C666-B245-80CA-F52FD37E665A}"/>
              </a:ext>
            </a:extLst>
          </p:cNvPr>
          <p:cNvSpPr/>
          <p:nvPr/>
        </p:nvSpPr>
        <p:spPr>
          <a:xfrm>
            <a:off x="7020502" y="4187782"/>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DF2B2D-A409-4D40-9F7A-E1AB33F9047D}"/>
              </a:ext>
            </a:extLst>
          </p:cNvPr>
          <p:cNvSpPr/>
          <p:nvPr/>
        </p:nvSpPr>
        <p:spPr>
          <a:xfrm>
            <a:off x="7020502" y="463221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7B47B5F-F869-9C4E-B48D-D825468FEF8C}"/>
              </a:ext>
            </a:extLst>
          </p:cNvPr>
          <p:cNvSpPr/>
          <p:nvPr/>
        </p:nvSpPr>
        <p:spPr>
          <a:xfrm>
            <a:off x="7020502" y="507665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EDA7409-BFA2-664C-907A-E15CAFE32F90}"/>
              </a:ext>
            </a:extLst>
          </p:cNvPr>
          <p:cNvSpPr/>
          <p:nvPr/>
        </p:nvSpPr>
        <p:spPr>
          <a:xfrm>
            <a:off x="9674364" y="1965597"/>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3F966F-E8ED-A447-9798-7B0E6242BD7F}"/>
              </a:ext>
            </a:extLst>
          </p:cNvPr>
          <p:cNvSpPr/>
          <p:nvPr/>
        </p:nvSpPr>
        <p:spPr>
          <a:xfrm>
            <a:off x="9674364" y="2410034"/>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E31A37-6293-5F45-8920-FBEE297C1E1D}"/>
              </a:ext>
            </a:extLst>
          </p:cNvPr>
          <p:cNvSpPr/>
          <p:nvPr/>
        </p:nvSpPr>
        <p:spPr>
          <a:xfrm>
            <a:off x="9674364" y="2854471"/>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B5AB65-A3A6-284E-945C-CBF8A01374BC}"/>
              </a:ext>
            </a:extLst>
          </p:cNvPr>
          <p:cNvSpPr/>
          <p:nvPr/>
        </p:nvSpPr>
        <p:spPr>
          <a:xfrm>
            <a:off x="9674364" y="3298908"/>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3CB27-539A-0142-9238-801F30CB09A4}"/>
              </a:ext>
            </a:extLst>
          </p:cNvPr>
          <p:cNvSpPr/>
          <p:nvPr/>
        </p:nvSpPr>
        <p:spPr>
          <a:xfrm>
            <a:off x="9674364" y="3743345"/>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D7E077-01B3-1449-894A-F43F57E3252D}"/>
              </a:ext>
            </a:extLst>
          </p:cNvPr>
          <p:cNvSpPr/>
          <p:nvPr/>
        </p:nvSpPr>
        <p:spPr>
          <a:xfrm>
            <a:off x="9674364" y="4187782"/>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1D69A3-CA8E-1444-B81B-0972BCA722BC}"/>
              </a:ext>
            </a:extLst>
          </p:cNvPr>
          <p:cNvSpPr/>
          <p:nvPr/>
        </p:nvSpPr>
        <p:spPr>
          <a:xfrm>
            <a:off x="9674364" y="463221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96B824-D08C-BD4A-A381-4263B6E1EDFF}"/>
              </a:ext>
            </a:extLst>
          </p:cNvPr>
          <p:cNvSpPr/>
          <p:nvPr/>
        </p:nvSpPr>
        <p:spPr>
          <a:xfrm>
            <a:off x="9674364" y="507665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4B7C26B-C317-2F44-89C7-E5F6F21A1CC9}"/>
              </a:ext>
            </a:extLst>
          </p:cNvPr>
          <p:cNvCxnSpPr/>
          <p:nvPr/>
        </p:nvCxnSpPr>
        <p:spPr>
          <a:xfrm>
            <a:off x="7413673" y="3643532"/>
            <a:ext cx="20538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2B26B7-7575-7B4C-B067-EE7F370295F0}"/>
              </a:ext>
            </a:extLst>
          </p:cNvPr>
          <p:cNvSpPr txBox="1"/>
          <p:nvPr/>
        </p:nvSpPr>
        <p:spPr>
          <a:xfrm>
            <a:off x="7630420" y="3768886"/>
            <a:ext cx="1644233" cy="369332"/>
          </a:xfrm>
          <a:prstGeom prst="rect">
            <a:avLst/>
          </a:prstGeom>
          <a:noFill/>
        </p:spPr>
        <p:txBody>
          <a:bodyPr wrap="none" rtlCol="0">
            <a:spAutoFit/>
          </a:bodyPr>
          <a:lstStyle/>
          <a:p>
            <a:r>
              <a:rPr lang="en-US" dirty="0"/>
              <a:t>One generation</a:t>
            </a:r>
          </a:p>
        </p:txBody>
      </p:sp>
      <p:sp>
        <p:nvSpPr>
          <p:cNvPr id="25" name="TextBox 24">
            <a:extLst>
              <a:ext uri="{FF2B5EF4-FFF2-40B4-BE49-F238E27FC236}">
                <a16:creationId xmlns:a16="http://schemas.microsoft.com/office/drawing/2014/main" id="{06151AD1-2FC2-F042-A598-114CB3992E9E}"/>
              </a:ext>
            </a:extLst>
          </p:cNvPr>
          <p:cNvSpPr txBox="1"/>
          <p:nvPr/>
        </p:nvSpPr>
        <p:spPr>
          <a:xfrm>
            <a:off x="6969099" y="5683347"/>
            <a:ext cx="261610" cy="369332"/>
          </a:xfrm>
          <a:prstGeom prst="rect">
            <a:avLst/>
          </a:prstGeom>
          <a:noFill/>
        </p:spPr>
        <p:txBody>
          <a:bodyPr wrap="none" rtlCol="0">
            <a:spAutoFit/>
          </a:bodyPr>
          <a:lstStyle/>
          <a:p>
            <a:r>
              <a:rPr lang="en-US" dirty="0"/>
              <a:t>t</a:t>
            </a:r>
          </a:p>
        </p:txBody>
      </p:sp>
      <p:sp>
        <p:nvSpPr>
          <p:cNvPr id="26" name="TextBox 25">
            <a:extLst>
              <a:ext uri="{FF2B5EF4-FFF2-40B4-BE49-F238E27FC236}">
                <a16:creationId xmlns:a16="http://schemas.microsoft.com/office/drawing/2014/main" id="{72DE96AA-FE06-284C-B519-B9C4BD97F277}"/>
              </a:ext>
            </a:extLst>
          </p:cNvPr>
          <p:cNvSpPr txBox="1"/>
          <p:nvPr/>
        </p:nvSpPr>
        <p:spPr>
          <a:xfrm>
            <a:off x="9532444" y="5683347"/>
            <a:ext cx="494046" cy="369332"/>
          </a:xfrm>
          <a:prstGeom prst="rect">
            <a:avLst/>
          </a:prstGeom>
          <a:noFill/>
        </p:spPr>
        <p:txBody>
          <a:bodyPr wrap="none" rtlCol="0">
            <a:spAutoFit/>
          </a:bodyPr>
          <a:lstStyle/>
          <a:p>
            <a:r>
              <a:rPr lang="en-US" dirty="0"/>
              <a:t>t+1</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2B336468-2DA2-1144-990C-D103D95C00E1}"/>
                  </a:ext>
                </a:extLst>
              </p:cNvPr>
              <p:cNvSpPr>
                <a:spLocks noGrp="1"/>
              </p:cNvSpPr>
              <p:nvPr>
                <p:ph idx="1"/>
              </p:nvPr>
            </p:nvSpPr>
            <p:spPr>
              <a:xfrm>
                <a:off x="538410" y="1516675"/>
                <a:ext cx="5724395" cy="4682958"/>
              </a:xfrm>
            </p:spPr>
            <p:txBody>
              <a:bodyPr>
                <a:normAutofit/>
              </a:bodyPr>
              <a:lstStyle/>
              <a:p>
                <a:pPr marL="0" indent="0">
                  <a:lnSpc>
                    <a:spcPct val="120000"/>
                  </a:lnSpc>
                  <a:buNone/>
                </a:pPr>
                <a:r>
                  <a:rPr lang="en-US" dirty="0"/>
                  <a:t>Expected fraction of </a:t>
                </a:r>
                <a:r>
                  <a:rPr lang="en-US" dirty="0">
                    <a:solidFill>
                      <a:srgbClr val="C00000"/>
                    </a:solidFill>
                  </a:rPr>
                  <a:t>red</a:t>
                </a:r>
                <a:r>
                  <a:rPr lang="en-US" dirty="0"/>
                  <a:t> offspring:</a:t>
                </a: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solidFill>
                                <a:srgbClr val="C00000"/>
                              </a:solidFill>
                              <a:latin typeface="Cambria Math" panose="02040503050406030204" pitchFamily="18" charset="0"/>
                            </a:rPr>
                            <m:t>𝑟𝑒𝑑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𝑊</m:t>
                              </m:r>
                            </m:e>
                          </m:acc>
                        </m:den>
                      </m:f>
                    </m:oMath>
                  </m:oMathPara>
                </a14:m>
                <a:endParaRPr lang="en-US" b="0" i="1" dirty="0">
                  <a:latin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r>
                            <a:rPr lang="en-US" b="0" i="1" smtClean="0">
                              <a:latin typeface="Cambria Math" panose="02040503050406030204" pitchFamily="18" charset="0"/>
                            </a:rPr>
                            <m:t>𝑠</m:t>
                          </m:r>
                        </m:den>
                      </m:f>
                    </m:oMath>
                  </m:oMathPara>
                </a14:m>
                <a:endParaRPr lang="en-US" dirty="0"/>
              </a:p>
              <a:p>
                <a:pPr marL="0" indent="0">
                  <a:lnSpc>
                    <a:spcPct val="120000"/>
                  </a:lnSpc>
                  <a:buNone/>
                </a:pPr>
                <a:endParaRPr lang="en-US" dirty="0"/>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𝑁</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𝐵𝑖𝑛𝑜𝑚𝑖𝑎𝑙</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𝑁</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r>
                                <a:rPr lang="en-US" b="0" i="1" smtClean="0">
                                  <a:latin typeface="Cambria Math" panose="02040503050406030204" pitchFamily="18" charset="0"/>
                                </a:rPr>
                                <m:t>𝑠</m:t>
                              </m:r>
                            </m:den>
                          </m:f>
                        </m:e>
                      </m:d>
                    </m:oMath>
                  </m:oMathPara>
                </a14:m>
                <a:endParaRPr lang="en-US" dirty="0"/>
              </a:p>
            </p:txBody>
          </p:sp>
        </mc:Choice>
        <mc:Fallback xmlns="">
          <p:sp>
            <p:nvSpPr>
              <p:cNvPr id="27" name="Content Placeholder 2">
                <a:extLst>
                  <a:ext uri="{FF2B5EF4-FFF2-40B4-BE49-F238E27FC236}">
                    <a16:creationId xmlns:a16="http://schemas.microsoft.com/office/drawing/2014/main" id="{2B336468-2DA2-1144-990C-D103D95C00E1}"/>
                  </a:ext>
                </a:extLst>
              </p:cNvPr>
              <p:cNvSpPr>
                <a:spLocks noGrp="1" noRot="1" noChangeAspect="1" noMove="1" noResize="1" noEditPoints="1" noAdjustHandles="1" noChangeArrowheads="1" noChangeShapeType="1" noTextEdit="1"/>
              </p:cNvSpPr>
              <p:nvPr>
                <p:ph idx="1"/>
              </p:nvPr>
            </p:nvSpPr>
            <p:spPr>
              <a:xfrm>
                <a:off x="538410" y="1516675"/>
                <a:ext cx="5724395" cy="4682958"/>
              </a:xfrm>
              <a:blipFill>
                <a:blip r:embed="rId3"/>
                <a:stretch>
                  <a:fillRect l="-2217" t="-27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699916228"/>
      </p:ext>
    </p:extLst>
  </p:cSld>
  <p:clrMapOvr>
    <a:masterClrMapping/>
  </p:clrMapOvr>
  <mc:AlternateContent xmlns:mc="http://schemas.openxmlformats.org/markup-compatibility/2006" xmlns:p14="http://schemas.microsoft.com/office/powerpoint/2010/main">
    <mc:Choice Requires="p14">
      <p:transition spd="slow" p14:dur="2000" advTm="44854"/>
    </mc:Choice>
    <mc:Fallback xmlns="">
      <p:transition spd="slow" advTm="4485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23AE-EAF8-6F4A-9418-AD768A68E944}"/>
              </a:ext>
            </a:extLst>
          </p:cNvPr>
          <p:cNvSpPr>
            <a:spLocks noGrp="1"/>
          </p:cNvSpPr>
          <p:nvPr>
            <p:ph type="title"/>
          </p:nvPr>
        </p:nvSpPr>
        <p:spPr>
          <a:xfrm>
            <a:off x="402661" y="291169"/>
            <a:ext cx="10515600" cy="950719"/>
          </a:xfrm>
        </p:spPr>
        <p:txBody>
          <a:bodyPr>
            <a:normAutofit/>
          </a:bodyPr>
          <a:lstStyle/>
          <a:p>
            <a:r>
              <a:rPr lang="en-US" dirty="0"/>
              <a:t>Biased Wright-Fisher sampling</a:t>
            </a:r>
          </a:p>
        </p:txBody>
      </p:sp>
      <p:sp>
        <p:nvSpPr>
          <p:cNvPr id="4" name="Oval 3">
            <a:extLst>
              <a:ext uri="{FF2B5EF4-FFF2-40B4-BE49-F238E27FC236}">
                <a16:creationId xmlns:a16="http://schemas.microsoft.com/office/drawing/2014/main" id="{A229B46E-D407-0D48-9F97-C14678BB8123}"/>
              </a:ext>
            </a:extLst>
          </p:cNvPr>
          <p:cNvSpPr/>
          <p:nvPr/>
        </p:nvSpPr>
        <p:spPr>
          <a:xfrm>
            <a:off x="7020502" y="1965597"/>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5522FD-52CA-8A4C-B848-7983CB9F6D7A}"/>
              </a:ext>
            </a:extLst>
          </p:cNvPr>
          <p:cNvSpPr/>
          <p:nvPr/>
        </p:nvSpPr>
        <p:spPr>
          <a:xfrm>
            <a:off x="7020502" y="2410034"/>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CAD9B0-8680-4C45-A4C9-FD069AF20AE9}"/>
              </a:ext>
            </a:extLst>
          </p:cNvPr>
          <p:cNvSpPr/>
          <p:nvPr/>
        </p:nvSpPr>
        <p:spPr>
          <a:xfrm>
            <a:off x="7020502" y="2854471"/>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215E5B-4004-6D4F-8AA3-B5284A938A36}"/>
              </a:ext>
            </a:extLst>
          </p:cNvPr>
          <p:cNvSpPr/>
          <p:nvPr/>
        </p:nvSpPr>
        <p:spPr>
          <a:xfrm>
            <a:off x="7020502" y="3298908"/>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4D820-88BE-E847-B8D0-AAB822A1888F}"/>
              </a:ext>
            </a:extLst>
          </p:cNvPr>
          <p:cNvSpPr/>
          <p:nvPr/>
        </p:nvSpPr>
        <p:spPr>
          <a:xfrm>
            <a:off x="7020502" y="3743345"/>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056812-C666-B245-80CA-F52FD37E665A}"/>
              </a:ext>
            </a:extLst>
          </p:cNvPr>
          <p:cNvSpPr/>
          <p:nvPr/>
        </p:nvSpPr>
        <p:spPr>
          <a:xfrm>
            <a:off x="7020502" y="4187782"/>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DF2B2D-A409-4D40-9F7A-E1AB33F9047D}"/>
              </a:ext>
            </a:extLst>
          </p:cNvPr>
          <p:cNvSpPr/>
          <p:nvPr/>
        </p:nvSpPr>
        <p:spPr>
          <a:xfrm>
            <a:off x="7020502" y="463221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7B47B5F-F869-9C4E-B48D-D825468FEF8C}"/>
              </a:ext>
            </a:extLst>
          </p:cNvPr>
          <p:cNvSpPr/>
          <p:nvPr/>
        </p:nvSpPr>
        <p:spPr>
          <a:xfrm>
            <a:off x="7020502" y="507665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EDA7409-BFA2-664C-907A-E15CAFE32F90}"/>
              </a:ext>
            </a:extLst>
          </p:cNvPr>
          <p:cNvSpPr/>
          <p:nvPr/>
        </p:nvSpPr>
        <p:spPr>
          <a:xfrm>
            <a:off x="9674364" y="1965597"/>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3F966F-E8ED-A447-9798-7B0E6242BD7F}"/>
              </a:ext>
            </a:extLst>
          </p:cNvPr>
          <p:cNvSpPr/>
          <p:nvPr/>
        </p:nvSpPr>
        <p:spPr>
          <a:xfrm>
            <a:off x="9674364" y="2410034"/>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E31A37-6293-5F45-8920-FBEE297C1E1D}"/>
              </a:ext>
            </a:extLst>
          </p:cNvPr>
          <p:cNvSpPr/>
          <p:nvPr/>
        </p:nvSpPr>
        <p:spPr>
          <a:xfrm>
            <a:off x="9674364" y="2854471"/>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B5AB65-A3A6-284E-945C-CBF8A01374BC}"/>
              </a:ext>
            </a:extLst>
          </p:cNvPr>
          <p:cNvSpPr/>
          <p:nvPr/>
        </p:nvSpPr>
        <p:spPr>
          <a:xfrm>
            <a:off x="9674364" y="3298908"/>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3CB27-539A-0142-9238-801F30CB09A4}"/>
              </a:ext>
            </a:extLst>
          </p:cNvPr>
          <p:cNvSpPr/>
          <p:nvPr/>
        </p:nvSpPr>
        <p:spPr>
          <a:xfrm>
            <a:off x="9674364" y="3743345"/>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D7E077-01B3-1449-894A-F43F57E3252D}"/>
              </a:ext>
            </a:extLst>
          </p:cNvPr>
          <p:cNvSpPr/>
          <p:nvPr/>
        </p:nvSpPr>
        <p:spPr>
          <a:xfrm>
            <a:off x="9674364" y="4187782"/>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1D69A3-CA8E-1444-B81B-0972BCA722BC}"/>
              </a:ext>
            </a:extLst>
          </p:cNvPr>
          <p:cNvSpPr/>
          <p:nvPr/>
        </p:nvSpPr>
        <p:spPr>
          <a:xfrm>
            <a:off x="9674364" y="463221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96B824-D08C-BD4A-A381-4263B6E1EDFF}"/>
              </a:ext>
            </a:extLst>
          </p:cNvPr>
          <p:cNvSpPr/>
          <p:nvPr/>
        </p:nvSpPr>
        <p:spPr>
          <a:xfrm>
            <a:off x="9674364" y="507665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4B7C26B-C317-2F44-89C7-E5F6F21A1CC9}"/>
              </a:ext>
            </a:extLst>
          </p:cNvPr>
          <p:cNvCxnSpPr/>
          <p:nvPr/>
        </p:nvCxnSpPr>
        <p:spPr>
          <a:xfrm>
            <a:off x="7413673" y="3643532"/>
            <a:ext cx="20538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2B26B7-7575-7B4C-B067-EE7F370295F0}"/>
              </a:ext>
            </a:extLst>
          </p:cNvPr>
          <p:cNvSpPr txBox="1"/>
          <p:nvPr/>
        </p:nvSpPr>
        <p:spPr>
          <a:xfrm>
            <a:off x="7630420" y="3768886"/>
            <a:ext cx="1644233" cy="369332"/>
          </a:xfrm>
          <a:prstGeom prst="rect">
            <a:avLst/>
          </a:prstGeom>
          <a:noFill/>
        </p:spPr>
        <p:txBody>
          <a:bodyPr wrap="none" rtlCol="0">
            <a:spAutoFit/>
          </a:bodyPr>
          <a:lstStyle/>
          <a:p>
            <a:r>
              <a:rPr lang="en-US" dirty="0"/>
              <a:t>One generation</a:t>
            </a:r>
          </a:p>
        </p:txBody>
      </p:sp>
      <p:sp>
        <p:nvSpPr>
          <p:cNvPr id="25" name="TextBox 24">
            <a:extLst>
              <a:ext uri="{FF2B5EF4-FFF2-40B4-BE49-F238E27FC236}">
                <a16:creationId xmlns:a16="http://schemas.microsoft.com/office/drawing/2014/main" id="{06151AD1-2FC2-F042-A598-114CB3992E9E}"/>
              </a:ext>
            </a:extLst>
          </p:cNvPr>
          <p:cNvSpPr txBox="1"/>
          <p:nvPr/>
        </p:nvSpPr>
        <p:spPr>
          <a:xfrm>
            <a:off x="6969099" y="5683347"/>
            <a:ext cx="261610" cy="369332"/>
          </a:xfrm>
          <a:prstGeom prst="rect">
            <a:avLst/>
          </a:prstGeom>
          <a:noFill/>
        </p:spPr>
        <p:txBody>
          <a:bodyPr wrap="none" rtlCol="0">
            <a:spAutoFit/>
          </a:bodyPr>
          <a:lstStyle/>
          <a:p>
            <a:r>
              <a:rPr lang="en-US" dirty="0"/>
              <a:t>t</a:t>
            </a:r>
          </a:p>
        </p:txBody>
      </p:sp>
      <p:sp>
        <p:nvSpPr>
          <p:cNvPr id="26" name="TextBox 25">
            <a:extLst>
              <a:ext uri="{FF2B5EF4-FFF2-40B4-BE49-F238E27FC236}">
                <a16:creationId xmlns:a16="http://schemas.microsoft.com/office/drawing/2014/main" id="{72DE96AA-FE06-284C-B519-B9C4BD97F277}"/>
              </a:ext>
            </a:extLst>
          </p:cNvPr>
          <p:cNvSpPr txBox="1"/>
          <p:nvPr/>
        </p:nvSpPr>
        <p:spPr>
          <a:xfrm>
            <a:off x="9532444" y="5683347"/>
            <a:ext cx="494046" cy="369332"/>
          </a:xfrm>
          <a:prstGeom prst="rect">
            <a:avLst/>
          </a:prstGeom>
          <a:noFill/>
        </p:spPr>
        <p:txBody>
          <a:bodyPr wrap="none" rtlCol="0">
            <a:spAutoFit/>
          </a:bodyPr>
          <a:lstStyle/>
          <a:p>
            <a:r>
              <a:rPr lang="en-US" dirty="0"/>
              <a:t>t+1</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2B336468-2DA2-1144-990C-D103D95C00E1}"/>
                  </a:ext>
                </a:extLst>
              </p:cNvPr>
              <p:cNvSpPr>
                <a:spLocks noGrp="1"/>
              </p:cNvSpPr>
              <p:nvPr>
                <p:ph idx="1"/>
              </p:nvPr>
            </p:nvSpPr>
            <p:spPr>
              <a:xfrm>
                <a:off x="538410" y="1516675"/>
                <a:ext cx="5724395" cy="4682958"/>
              </a:xfrm>
            </p:spPr>
            <p:txBody>
              <a:bodyPr>
                <a:normAutofit/>
              </a:bodyPr>
              <a:lstStyle/>
              <a:p>
                <a:pPr marL="0" indent="0">
                  <a:lnSpc>
                    <a:spcPct val="120000"/>
                  </a:lnSpc>
                  <a:buNone/>
                </a:pPr>
                <a:r>
                  <a:rPr lang="en-US" dirty="0"/>
                  <a:t>Expected fraction of </a:t>
                </a:r>
                <a:r>
                  <a:rPr lang="en-US" dirty="0">
                    <a:solidFill>
                      <a:srgbClr val="C00000"/>
                    </a:solidFill>
                  </a:rPr>
                  <a:t>red</a:t>
                </a:r>
                <a:r>
                  <a:rPr lang="en-US" dirty="0"/>
                  <a:t> offspring:</a:t>
                </a: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solidFill>
                                <a:srgbClr val="C00000"/>
                              </a:solidFill>
                              <a:latin typeface="Cambria Math" panose="02040503050406030204" pitchFamily="18" charset="0"/>
                            </a:rPr>
                            <m:t>𝑟𝑒𝑑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𝑊</m:t>
                              </m:r>
                            </m:e>
                          </m:acc>
                        </m:den>
                      </m:f>
                    </m:oMath>
                  </m:oMathPara>
                </a14:m>
                <a:endParaRPr lang="en-US" b="0" i="1" dirty="0">
                  <a:latin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r>
                            <a:rPr lang="en-US" b="0" i="1" smtClean="0">
                              <a:latin typeface="Cambria Math" panose="02040503050406030204" pitchFamily="18" charset="0"/>
                            </a:rPr>
                            <m:t>𝑠</m:t>
                          </m:r>
                        </m:den>
                      </m:f>
                    </m:oMath>
                  </m:oMathPara>
                </a14:m>
                <a:endParaRPr lang="en-US" dirty="0"/>
              </a:p>
              <a:p>
                <a:pPr marL="0" indent="0">
                  <a:lnSpc>
                    <a:spcPct val="120000"/>
                  </a:lnSpc>
                  <a:buNone/>
                </a:pPr>
                <a:r>
                  <a:rPr lang="en-US" dirty="0"/>
                  <a:t>Expected change:</a:t>
                </a: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Δ</m:t>
                          </m:r>
                          <m:r>
                            <a:rPr lang="en-US" b="0" i="1" smtClean="0">
                              <a:latin typeface="Cambria Math" panose="02040503050406030204" pitchFamily="18" charset="0"/>
                            </a:rPr>
                            <m:t>𝑝</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𝑠𝑝</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num>
                        <m:den>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𝑊</m:t>
                              </m:r>
                            </m:e>
                          </m:acc>
                        </m:den>
                      </m:f>
                    </m:oMath>
                  </m:oMathPara>
                </a14:m>
                <a:endParaRPr lang="en-US" b="0" i="1" dirty="0">
                  <a:latin typeface="Cambria Math" panose="02040503050406030204" pitchFamily="18" charset="0"/>
                </a:endParaRPr>
              </a:p>
              <a:p>
                <a:pPr marL="0" indent="0">
                  <a:lnSpc>
                    <a:spcPct val="120000"/>
                  </a:lnSpc>
                  <a:buNone/>
                </a:pPr>
                <a:endParaRPr lang="en-US" dirty="0"/>
              </a:p>
            </p:txBody>
          </p:sp>
        </mc:Choice>
        <mc:Fallback xmlns="">
          <p:sp>
            <p:nvSpPr>
              <p:cNvPr id="27" name="Content Placeholder 2">
                <a:extLst>
                  <a:ext uri="{FF2B5EF4-FFF2-40B4-BE49-F238E27FC236}">
                    <a16:creationId xmlns:a16="http://schemas.microsoft.com/office/drawing/2014/main" id="{2B336468-2DA2-1144-990C-D103D95C00E1}"/>
                  </a:ext>
                </a:extLst>
              </p:cNvPr>
              <p:cNvSpPr>
                <a:spLocks noGrp="1" noRot="1" noChangeAspect="1" noMove="1" noResize="1" noEditPoints="1" noAdjustHandles="1" noChangeArrowheads="1" noChangeShapeType="1" noTextEdit="1"/>
              </p:cNvSpPr>
              <p:nvPr>
                <p:ph idx="1"/>
              </p:nvPr>
            </p:nvSpPr>
            <p:spPr>
              <a:xfrm>
                <a:off x="538410" y="1516675"/>
                <a:ext cx="5724395" cy="4682958"/>
              </a:xfrm>
              <a:blipFill>
                <a:blip r:embed="rId3"/>
                <a:stretch>
                  <a:fillRect l="-2217" t="-270"/>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195787818"/>
      </p:ext>
    </p:extLst>
  </p:cSld>
  <p:clrMapOvr>
    <a:masterClrMapping/>
  </p:clrMapOvr>
  <mc:AlternateContent xmlns:mc="http://schemas.openxmlformats.org/markup-compatibility/2006" xmlns:p14="http://schemas.microsoft.com/office/powerpoint/2010/main">
    <mc:Choice Requires="p14">
      <p:transition spd="slow" p14:dur="2000" advTm="44854"/>
    </mc:Choice>
    <mc:Fallback xmlns="">
      <p:transition spd="slow" advTm="4485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23AE-EAF8-6F4A-9418-AD768A68E944}"/>
              </a:ext>
            </a:extLst>
          </p:cNvPr>
          <p:cNvSpPr>
            <a:spLocks noGrp="1"/>
          </p:cNvSpPr>
          <p:nvPr>
            <p:ph type="title"/>
          </p:nvPr>
        </p:nvSpPr>
        <p:spPr>
          <a:xfrm>
            <a:off x="402661" y="291169"/>
            <a:ext cx="10515600" cy="950719"/>
          </a:xfrm>
        </p:spPr>
        <p:txBody>
          <a:bodyPr>
            <a:normAutofit/>
          </a:bodyPr>
          <a:lstStyle/>
          <a:p>
            <a:r>
              <a:rPr lang="en-US" dirty="0"/>
              <a:t>Biased Wright-Fisher sampling</a:t>
            </a:r>
          </a:p>
        </p:txBody>
      </p:sp>
      <p:sp>
        <p:nvSpPr>
          <p:cNvPr id="4" name="Oval 3">
            <a:extLst>
              <a:ext uri="{FF2B5EF4-FFF2-40B4-BE49-F238E27FC236}">
                <a16:creationId xmlns:a16="http://schemas.microsoft.com/office/drawing/2014/main" id="{A229B46E-D407-0D48-9F97-C14678BB8123}"/>
              </a:ext>
            </a:extLst>
          </p:cNvPr>
          <p:cNvSpPr/>
          <p:nvPr/>
        </p:nvSpPr>
        <p:spPr>
          <a:xfrm>
            <a:off x="7020502" y="1965597"/>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5522FD-52CA-8A4C-B848-7983CB9F6D7A}"/>
              </a:ext>
            </a:extLst>
          </p:cNvPr>
          <p:cNvSpPr/>
          <p:nvPr/>
        </p:nvSpPr>
        <p:spPr>
          <a:xfrm>
            <a:off x="7020502" y="2410034"/>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CAD9B0-8680-4C45-A4C9-FD069AF20AE9}"/>
              </a:ext>
            </a:extLst>
          </p:cNvPr>
          <p:cNvSpPr/>
          <p:nvPr/>
        </p:nvSpPr>
        <p:spPr>
          <a:xfrm>
            <a:off x="7020502" y="2854471"/>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215E5B-4004-6D4F-8AA3-B5284A938A36}"/>
              </a:ext>
            </a:extLst>
          </p:cNvPr>
          <p:cNvSpPr/>
          <p:nvPr/>
        </p:nvSpPr>
        <p:spPr>
          <a:xfrm>
            <a:off x="7020502" y="3298908"/>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4D820-88BE-E847-B8D0-AAB822A1888F}"/>
              </a:ext>
            </a:extLst>
          </p:cNvPr>
          <p:cNvSpPr/>
          <p:nvPr/>
        </p:nvSpPr>
        <p:spPr>
          <a:xfrm>
            <a:off x="7020502" y="3743345"/>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056812-C666-B245-80CA-F52FD37E665A}"/>
              </a:ext>
            </a:extLst>
          </p:cNvPr>
          <p:cNvSpPr/>
          <p:nvPr/>
        </p:nvSpPr>
        <p:spPr>
          <a:xfrm>
            <a:off x="7020502" y="4187782"/>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DF2B2D-A409-4D40-9F7A-E1AB33F9047D}"/>
              </a:ext>
            </a:extLst>
          </p:cNvPr>
          <p:cNvSpPr/>
          <p:nvPr/>
        </p:nvSpPr>
        <p:spPr>
          <a:xfrm>
            <a:off x="7020502" y="463221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7B47B5F-F869-9C4E-B48D-D825468FEF8C}"/>
              </a:ext>
            </a:extLst>
          </p:cNvPr>
          <p:cNvSpPr/>
          <p:nvPr/>
        </p:nvSpPr>
        <p:spPr>
          <a:xfrm>
            <a:off x="7020502" y="507665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EDA7409-BFA2-664C-907A-E15CAFE32F90}"/>
              </a:ext>
            </a:extLst>
          </p:cNvPr>
          <p:cNvSpPr/>
          <p:nvPr/>
        </p:nvSpPr>
        <p:spPr>
          <a:xfrm>
            <a:off x="9674364" y="1965597"/>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3F966F-E8ED-A447-9798-7B0E6242BD7F}"/>
              </a:ext>
            </a:extLst>
          </p:cNvPr>
          <p:cNvSpPr/>
          <p:nvPr/>
        </p:nvSpPr>
        <p:spPr>
          <a:xfrm>
            <a:off x="9674364" y="2410034"/>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E31A37-6293-5F45-8920-FBEE297C1E1D}"/>
              </a:ext>
            </a:extLst>
          </p:cNvPr>
          <p:cNvSpPr/>
          <p:nvPr/>
        </p:nvSpPr>
        <p:spPr>
          <a:xfrm>
            <a:off x="9674364" y="2854471"/>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B5AB65-A3A6-284E-945C-CBF8A01374BC}"/>
              </a:ext>
            </a:extLst>
          </p:cNvPr>
          <p:cNvSpPr/>
          <p:nvPr/>
        </p:nvSpPr>
        <p:spPr>
          <a:xfrm>
            <a:off x="9674364" y="3298908"/>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3CB27-539A-0142-9238-801F30CB09A4}"/>
              </a:ext>
            </a:extLst>
          </p:cNvPr>
          <p:cNvSpPr/>
          <p:nvPr/>
        </p:nvSpPr>
        <p:spPr>
          <a:xfrm>
            <a:off x="9674364" y="3743345"/>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D7E077-01B3-1449-894A-F43F57E3252D}"/>
              </a:ext>
            </a:extLst>
          </p:cNvPr>
          <p:cNvSpPr/>
          <p:nvPr/>
        </p:nvSpPr>
        <p:spPr>
          <a:xfrm>
            <a:off x="9674364" y="4187782"/>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1D69A3-CA8E-1444-B81B-0972BCA722BC}"/>
              </a:ext>
            </a:extLst>
          </p:cNvPr>
          <p:cNvSpPr/>
          <p:nvPr/>
        </p:nvSpPr>
        <p:spPr>
          <a:xfrm>
            <a:off x="9674364" y="463221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96B824-D08C-BD4A-A381-4263B6E1EDFF}"/>
              </a:ext>
            </a:extLst>
          </p:cNvPr>
          <p:cNvSpPr/>
          <p:nvPr/>
        </p:nvSpPr>
        <p:spPr>
          <a:xfrm>
            <a:off x="9674364" y="507665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4B7C26B-C317-2F44-89C7-E5F6F21A1CC9}"/>
              </a:ext>
            </a:extLst>
          </p:cNvPr>
          <p:cNvCxnSpPr/>
          <p:nvPr/>
        </p:nvCxnSpPr>
        <p:spPr>
          <a:xfrm>
            <a:off x="7413673" y="3643532"/>
            <a:ext cx="20538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2B26B7-7575-7B4C-B067-EE7F370295F0}"/>
              </a:ext>
            </a:extLst>
          </p:cNvPr>
          <p:cNvSpPr txBox="1"/>
          <p:nvPr/>
        </p:nvSpPr>
        <p:spPr>
          <a:xfrm>
            <a:off x="7630420" y="3768886"/>
            <a:ext cx="1644233" cy="369332"/>
          </a:xfrm>
          <a:prstGeom prst="rect">
            <a:avLst/>
          </a:prstGeom>
          <a:noFill/>
        </p:spPr>
        <p:txBody>
          <a:bodyPr wrap="none" rtlCol="0">
            <a:spAutoFit/>
          </a:bodyPr>
          <a:lstStyle/>
          <a:p>
            <a:r>
              <a:rPr lang="en-US" dirty="0"/>
              <a:t>One generation</a:t>
            </a:r>
          </a:p>
        </p:txBody>
      </p:sp>
      <p:sp>
        <p:nvSpPr>
          <p:cNvPr id="25" name="TextBox 24">
            <a:extLst>
              <a:ext uri="{FF2B5EF4-FFF2-40B4-BE49-F238E27FC236}">
                <a16:creationId xmlns:a16="http://schemas.microsoft.com/office/drawing/2014/main" id="{06151AD1-2FC2-F042-A598-114CB3992E9E}"/>
              </a:ext>
            </a:extLst>
          </p:cNvPr>
          <p:cNvSpPr txBox="1"/>
          <p:nvPr/>
        </p:nvSpPr>
        <p:spPr>
          <a:xfrm>
            <a:off x="6969099" y="5683347"/>
            <a:ext cx="261610" cy="369332"/>
          </a:xfrm>
          <a:prstGeom prst="rect">
            <a:avLst/>
          </a:prstGeom>
          <a:noFill/>
        </p:spPr>
        <p:txBody>
          <a:bodyPr wrap="none" rtlCol="0">
            <a:spAutoFit/>
          </a:bodyPr>
          <a:lstStyle/>
          <a:p>
            <a:r>
              <a:rPr lang="en-US" dirty="0"/>
              <a:t>t</a:t>
            </a:r>
          </a:p>
        </p:txBody>
      </p:sp>
      <p:sp>
        <p:nvSpPr>
          <p:cNvPr id="26" name="TextBox 25">
            <a:extLst>
              <a:ext uri="{FF2B5EF4-FFF2-40B4-BE49-F238E27FC236}">
                <a16:creationId xmlns:a16="http://schemas.microsoft.com/office/drawing/2014/main" id="{72DE96AA-FE06-284C-B519-B9C4BD97F277}"/>
              </a:ext>
            </a:extLst>
          </p:cNvPr>
          <p:cNvSpPr txBox="1"/>
          <p:nvPr/>
        </p:nvSpPr>
        <p:spPr>
          <a:xfrm>
            <a:off x="9532444" y="5683347"/>
            <a:ext cx="494046" cy="369332"/>
          </a:xfrm>
          <a:prstGeom prst="rect">
            <a:avLst/>
          </a:prstGeom>
          <a:noFill/>
        </p:spPr>
        <p:txBody>
          <a:bodyPr wrap="none" rtlCol="0">
            <a:spAutoFit/>
          </a:bodyPr>
          <a:lstStyle/>
          <a:p>
            <a:r>
              <a:rPr lang="en-US" dirty="0"/>
              <a:t>t+1</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2B336468-2DA2-1144-990C-D103D95C00E1}"/>
                  </a:ext>
                </a:extLst>
              </p:cNvPr>
              <p:cNvSpPr>
                <a:spLocks noGrp="1"/>
              </p:cNvSpPr>
              <p:nvPr>
                <p:ph idx="1"/>
              </p:nvPr>
            </p:nvSpPr>
            <p:spPr>
              <a:xfrm>
                <a:off x="538410" y="1516675"/>
                <a:ext cx="5724395" cy="4682958"/>
              </a:xfrm>
            </p:spPr>
            <p:txBody>
              <a:bodyPr>
                <a:normAutofit/>
              </a:bodyPr>
              <a:lstStyle/>
              <a:p>
                <a:pPr marL="0" indent="0">
                  <a:lnSpc>
                    <a:spcPct val="120000"/>
                  </a:lnSpc>
                  <a:buNone/>
                </a:pPr>
                <a:endParaRPr lang="en-US" b="0" i="1" dirty="0">
                  <a:latin typeface="Cambria Math" panose="02040503050406030204" pitchFamily="18" charset="0"/>
                </a:endParaRPr>
              </a:p>
              <a:p>
                <a:pPr marL="0" indent="0">
                  <a:lnSpc>
                    <a:spcPct val="120000"/>
                  </a:lnSpc>
                  <a:buNone/>
                </a:pPr>
                <a:endParaRPr lang="en-US" b="0" dirty="0">
                  <a:latin typeface="Cambria Math" panose="02040503050406030204" pitchFamily="18" charset="0"/>
                </a:endParaRPr>
              </a:p>
              <a:p>
                <a:pPr marL="0" indent="0">
                  <a:lnSpc>
                    <a:spcPct val="120000"/>
                  </a:lnSpc>
                  <a:buNone/>
                </a:pPr>
                <a:endParaRPr lang="en-US" i="1" dirty="0">
                  <a:latin typeface="Cambria Math" panose="02040503050406030204" pitchFamily="18" charset="0"/>
                </a:endParaRP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𝑁</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𝐵𝑖𝑛𝑜𝑚𝑖𝑎𝑙</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𝑁</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r>
                                <a:rPr lang="en-US" b="0" i="1" smtClean="0">
                                  <a:latin typeface="Cambria Math" panose="02040503050406030204" pitchFamily="18" charset="0"/>
                                </a:rPr>
                                <m:t>𝑠</m:t>
                              </m:r>
                            </m:den>
                          </m:f>
                        </m:e>
                      </m:d>
                    </m:oMath>
                  </m:oMathPara>
                </a14:m>
                <a:endParaRPr lang="en-US" b="0" i="1" dirty="0">
                  <a:latin typeface="Cambria Math" panose="02040503050406030204" pitchFamily="18" charset="0"/>
                </a:endParaRPr>
              </a:p>
              <a:p>
                <a:pPr marL="0" indent="0">
                  <a:lnSpc>
                    <a:spcPct val="120000"/>
                  </a:lnSpc>
                  <a:buNone/>
                </a:pPr>
                <a:endParaRPr lang="en-US" dirty="0"/>
              </a:p>
            </p:txBody>
          </p:sp>
        </mc:Choice>
        <mc:Fallback xmlns="">
          <p:sp>
            <p:nvSpPr>
              <p:cNvPr id="27" name="Content Placeholder 2">
                <a:extLst>
                  <a:ext uri="{FF2B5EF4-FFF2-40B4-BE49-F238E27FC236}">
                    <a16:creationId xmlns:a16="http://schemas.microsoft.com/office/drawing/2014/main" id="{2B336468-2DA2-1144-990C-D103D95C00E1}"/>
                  </a:ext>
                </a:extLst>
              </p:cNvPr>
              <p:cNvSpPr>
                <a:spLocks noGrp="1" noRot="1" noChangeAspect="1" noMove="1" noResize="1" noEditPoints="1" noAdjustHandles="1" noChangeArrowheads="1" noChangeShapeType="1" noTextEdit="1"/>
              </p:cNvSpPr>
              <p:nvPr>
                <p:ph idx="1"/>
              </p:nvPr>
            </p:nvSpPr>
            <p:spPr>
              <a:xfrm>
                <a:off x="538410" y="1516675"/>
                <a:ext cx="5724395" cy="4682958"/>
              </a:xfrm>
              <a:blipFill>
                <a:blip r:embed="rId3"/>
                <a:stretch>
                  <a:fillRect l="-44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690116516"/>
      </p:ext>
    </p:extLst>
  </p:cSld>
  <p:clrMapOvr>
    <a:masterClrMapping/>
  </p:clrMapOvr>
  <mc:AlternateContent xmlns:mc="http://schemas.openxmlformats.org/markup-compatibility/2006" xmlns:p14="http://schemas.microsoft.com/office/powerpoint/2010/main">
    <mc:Choice Requires="p14">
      <p:transition spd="slow" p14:dur="2000" advTm="44854"/>
    </mc:Choice>
    <mc:Fallback xmlns="">
      <p:transition spd="slow" advTm="4485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23AE-EAF8-6F4A-9418-AD768A68E944}"/>
              </a:ext>
            </a:extLst>
          </p:cNvPr>
          <p:cNvSpPr>
            <a:spLocks noGrp="1"/>
          </p:cNvSpPr>
          <p:nvPr>
            <p:ph type="title"/>
          </p:nvPr>
        </p:nvSpPr>
        <p:spPr>
          <a:xfrm>
            <a:off x="402661" y="291169"/>
            <a:ext cx="10515600" cy="950719"/>
          </a:xfrm>
        </p:spPr>
        <p:txBody>
          <a:bodyPr>
            <a:normAutofit/>
          </a:bodyPr>
          <a:lstStyle/>
          <a:p>
            <a:r>
              <a:rPr lang="en-US" dirty="0"/>
              <a:t>Diploid selection</a:t>
            </a:r>
          </a:p>
        </p:txBody>
      </p:sp>
      <p:sp>
        <p:nvSpPr>
          <p:cNvPr id="4" name="Oval 3">
            <a:extLst>
              <a:ext uri="{FF2B5EF4-FFF2-40B4-BE49-F238E27FC236}">
                <a16:creationId xmlns:a16="http://schemas.microsoft.com/office/drawing/2014/main" id="{A229B46E-D407-0D48-9F97-C14678BB8123}"/>
              </a:ext>
            </a:extLst>
          </p:cNvPr>
          <p:cNvSpPr/>
          <p:nvPr/>
        </p:nvSpPr>
        <p:spPr>
          <a:xfrm>
            <a:off x="7020502" y="1965597"/>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5522FD-52CA-8A4C-B848-7983CB9F6D7A}"/>
              </a:ext>
            </a:extLst>
          </p:cNvPr>
          <p:cNvSpPr/>
          <p:nvPr/>
        </p:nvSpPr>
        <p:spPr>
          <a:xfrm>
            <a:off x="7020502" y="2410034"/>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CAD9B0-8680-4C45-A4C9-FD069AF20AE9}"/>
              </a:ext>
            </a:extLst>
          </p:cNvPr>
          <p:cNvSpPr/>
          <p:nvPr/>
        </p:nvSpPr>
        <p:spPr>
          <a:xfrm>
            <a:off x="7020502" y="2854471"/>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215E5B-4004-6D4F-8AA3-B5284A938A36}"/>
              </a:ext>
            </a:extLst>
          </p:cNvPr>
          <p:cNvSpPr/>
          <p:nvPr/>
        </p:nvSpPr>
        <p:spPr>
          <a:xfrm>
            <a:off x="7020502" y="3298908"/>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4D820-88BE-E847-B8D0-AAB822A1888F}"/>
              </a:ext>
            </a:extLst>
          </p:cNvPr>
          <p:cNvSpPr/>
          <p:nvPr/>
        </p:nvSpPr>
        <p:spPr>
          <a:xfrm>
            <a:off x="7020502" y="3743345"/>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056812-C666-B245-80CA-F52FD37E665A}"/>
              </a:ext>
            </a:extLst>
          </p:cNvPr>
          <p:cNvSpPr/>
          <p:nvPr/>
        </p:nvSpPr>
        <p:spPr>
          <a:xfrm>
            <a:off x="7020502" y="4187782"/>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DF2B2D-A409-4D40-9F7A-E1AB33F9047D}"/>
              </a:ext>
            </a:extLst>
          </p:cNvPr>
          <p:cNvSpPr/>
          <p:nvPr/>
        </p:nvSpPr>
        <p:spPr>
          <a:xfrm>
            <a:off x="7020502" y="463221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7B47B5F-F869-9C4E-B48D-D825468FEF8C}"/>
              </a:ext>
            </a:extLst>
          </p:cNvPr>
          <p:cNvSpPr/>
          <p:nvPr/>
        </p:nvSpPr>
        <p:spPr>
          <a:xfrm>
            <a:off x="7020502" y="507665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EDA7409-BFA2-664C-907A-E15CAFE32F90}"/>
              </a:ext>
            </a:extLst>
          </p:cNvPr>
          <p:cNvSpPr/>
          <p:nvPr/>
        </p:nvSpPr>
        <p:spPr>
          <a:xfrm>
            <a:off x="9674364" y="1965597"/>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3F966F-E8ED-A447-9798-7B0E6242BD7F}"/>
              </a:ext>
            </a:extLst>
          </p:cNvPr>
          <p:cNvSpPr/>
          <p:nvPr/>
        </p:nvSpPr>
        <p:spPr>
          <a:xfrm>
            <a:off x="9674364" y="2410034"/>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E31A37-6293-5F45-8920-FBEE297C1E1D}"/>
              </a:ext>
            </a:extLst>
          </p:cNvPr>
          <p:cNvSpPr/>
          <p:nvPr/>
        </p:nvSpPr>
        <p:spPr>
          <a:xfrm>
            <a:off x="9674364" y="2854471"/>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B5AB65-A3A6-284E-945C-CBF8A01374BC}"/>
              </a:ext>
            </a:extLst>
          </p:cNvPr>
          <p:cNvSpPr/>
          <p:nvPr/>
        </p:nvSpPr>
        <p:spPr>
          <a:xfrm>
            <a:off x="9674364" y="3298908"/>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3CB27-539A-0142-9238-801F30CB09A4}"/>
              </a:ext>
            </a:extLst>
          </p:cNvPr>
          <p:cNvSpPr/>
          <p:nvPr/>
        </p:nvSpPr>
        <p:spPr>
          <a:xfrm>
            <a:off x="9674364" y="3743345"/>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D7E077-01B3-1449-894A-F43F57E3252D}"/>
              </a:ext>
            </a:extLst>
          </p:cNvPr>
          <p:cNvSpPr/>
          <p:nvPr/>
        </p:nvSpPr>
        <p:spPr>
          <a:xfrm>
            <a:off x="9674364" y="4187782"/>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1D69A3-CA8E-1444-B81B-0972BCA722BC}"/>
              </a:ext>
            </a:extLst>
          </p:cNvPr>
          <p:cNvSpPr/>
          <p:nvPr/>
        </p:nvSpPr>
        <p:spPr>
          <a:xfrm>
            <a:off x="9674364" y="463221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96B824-D08C-BD4A-A381-4263B6E1EDFF}"/>
              </a:ext>
            </a:extLst>
          </p:cNvPr>
          <p:cNvSpPr/>
          <p:nvPr/>
        </p:nvSpPr>
        <p:spPr>
          <a:xfrm>
            <a:off x="9674364" y="507665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4B7C26B-C317-2F44-89C7-E5F6F21A1CC9}"/>
              </a:ext>
            </a:extLst>
          </p:cNvPr>
          <p:cNvCxnSpPr/>
          <p:nvPr/>
        </p:nvCxnSpPr>
        <p:spPr>
          <a:xfrm>
            <a:off x="7413673" y="3643532"/>
            <a:ext cx="20538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2B26B7-7575-7B4C-B067-EE7F370295F0}"/>
              </a:ext>
            </a:extLst>
          </p:cNvPr>
          <p:cNvSpPr txBox="1"/>
          <p:nvPr/>
        </p:nvSpPr>
        <p:spPr>
          <a:xfrm>
            <a:off x="7630420" y="3768886"/>
            <a:ext cx="1644233" cy="369332"/>
          </a:xfrm>
          <a:prstGeom prst="rect">
            <a:avLst/>
          </a:prstGeom>
          <a:noFill/>
        </p:spPr>
        <p:txBody>
          <a:bodyPr wrap="none" rtlCol="0">
            <a:spAutoFit/>
          </a:bodyPr>
          <a:lstStyle/>
          <a:p>
            <a:r>
              <a:rPr lang="en-US" dirty="0"/>
              <a:t>One generation</a:t>
            </a:r>
          </a:p>
        </p:txBody>
      </p:sp>
      <p:sp>
        <p:nvSpPr>
          <p:cNvPr id="25" name="TextBox 24">
            <a:extLst>
              <a:ext uri="{FF2B5EF4-FFF2-40B4-BE49-F238E27FC236}">
                <a16:creationId xmlns:a16="http://schemas.microsoft.com/office/drawing/2014/main" id="{06151AD1-2FC2-F042-A598-114CB3992E9E}"/>
              </a:ext>
            </a:extLst>
          </p:cNvPr>
          <p:cNvSpPr txBox="1"/>
          <p:nvPr/>
        </p:nvSpPr>
        <p:spPr>
          <a:xfrm>
            <a:off x="6969099" y="5683347"/>
            <a:ext cx="261610" cy="369332"/>
          </a:xfrm>
          <a:prstGeom prst="rect">
            <a:avLst/>
          </a:prstGeom>
          <a:noFill/>
        </p:spPr>
        <p:txBody>
          <a:bodyPr wrap="none" rtlCol="0">
            <a:spAutoFit/>
          </a:bodyPr>
          <a:lstStyle/>
          <a:p>
            <a:r>
              <a:rPr lang="en-US" dirty="0"/>
              <a:t>t</a:t>
            </a:r>
          </a:p>
        </p:txBody>
      </p:sp>
      <p:sp>
        <p:nvSpPr>
          <p:cNvPr id="26" name="TextBox 25">
            <a:extLst>
              <a:ext uri="{FF2B5EF4-FFF2-40B4-BE49-F238E27FC236}">
                <a16:creationId xmlns:a16="http://schemas.microsoft.com/office/drawing/2014/main" id="{72DE96AA-FE06-284C-B519-B9C4BD97F277}"/>
              </a:ext>
            </a:extLst>
          </p:cNvPr>
          <p:cNvSpPr txBox="1"/>
          <p:nvPr/>
        </p:nvSpPr>
        <p:spPr>
          <a:xfrm>
            <a:off x="9532444" y="5683347"/>
            <a:ext cx="494046" cy="369332"/>
          </a:xfrm>
          <a:prstGeom prst="rect">
            <a:avLst/>
          </a:prstGeom>
          <a:noFill/>
        </p:spPr>
        <p:txBody>
          <a:bodyPr wrap="none" rtlCol="0">
            <a:spAutoFit/>
          </a:bodyPr>
          <a:lstStyle/>
          <a:p>
            <a:r>
              <a:rPr lang="en-US" dirty="0"/>
              <a:t>t+1</a:t>
            </a:r>
          </a:p>
        </p:txBody>
      </p:sp>
      <p:sp>
        <p:nvSpPr>
          <p:cNvPr id="22" name="Rectangle 21">
            <a:extLst>
              <a:ext uri="{FF2B5EF4-FFF2-40B4-BE49-F238E27FC236}">
                <a16:creationId xmlns:a16="http://schemas.microsoft.com/office/drawing/2014/main" id="{226B1485-F584-2B88-74C9-CDAD837F5859}"/>
              </a:ext>
            </a:extLst>
          </p:cNvPr>
          <p:cNvSpPr/>
          <p:nvPr/>
        </p:nvSpPr>
        <p:spPr>
          <a:xfrm>
            <a:off x="6959160" y="1898373"/>
            <a:ext cx="336162" cy="844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B39D1DC-B064-83CF-CBD6-CF05529CB9DA}"/>
              </a:ext>
            </a:extLst>
          </p:cNvPr>
          <p:cNvSpPr/>
          <p:nvPr/>
        </p:nvSpPr>
        <p:spPr>
          <a:xfrm>
            <a:off x="6957524" y="2806734"/>
            <a:ext cx="336162" cy="844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F224C0-7281-0D7C-3B47-D1C6B86DBBF7}"/>
              </a:ext>
            </a:extLst>
          </p:cNvPr>
          <p:cNvSpPr/>
          <p:nvPr/>
        </p:nvSpPr>
        <p:spPr>
          <a:xfrm>
            <a:off x="6957524" y="3699889"/>
            <a:ext cx="336162" cy="844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A4EE843-BEC1-0D1D-81EF-BE11D9D84FAF}"/>
              </a:ext>
            </a:extLst>
          </p:cNvPr>
          <p:cNvSpPr/>
          <p:nvPr/>
        </p:nvSpPr>
        <p:spPr>
          <a:xfrm>
            <a:off x="6958242" y="4588171"/>
            <a:ext cx="336162" cy="844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9306C658-3BCE-D377-95CE-B1308345E18B}"/>
                  </a:ext>
                </a:extLst>
              </p:cNvPr>
              <p:cNvSpPr>
                <a:spLocks noGrp="1"/>
              </p:cNvSpPr>
              <p:nvPr>
                <p:ph idx="1"/>
              </p:nvPr>
            </p:nvSpPr>
            <p:spPr>
              <a:xfrm>
                <a:off x="715686" y="1869236"/>
                <a:ext cx="5724395" cy="3748218"/>
              </a:xfrm>
            </p:spPr>
            <p:txBody>
              <a:bodyPr>
                <a:normAutofit lnSpcReduction="10000"/>
              </a:bodyPr>
              <a:lstStyle/>
              <a:p>
                <a:pPr marL="0" marR="0" indent="0">
                  <a:spcBef>
                    <a:spcPts val="0"/>
                  </a:spcBef>
                  <a:spcAft>
                    <a:spcPts val="0"/>
                  </a:spcAft>
                  <a:buNone/>
                </a:pPr>
                <a:endParaRPr lang="en-US" i="1" kern="100"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r>
                  <a:rPr lang="en-US" kern="100" dirty="0">
                    <a:latin typeface="Aptos" panose="020B0004020202020204" pitchFamily="34" charset="0"/>
                    <a:ea typeface="Times New Roman" panose="02020603050405020304" pitchFamily="18" charset="0"/>
                    <a:cs typeface="Times New Roman" panose="02020603050405020304" pitchFamily="18" charset="0"/>
                  </a:rPr>
                  <a:t>Parameterization using a dominance coefficient, </a:t>
                </a:r>
                <a:r>
                  <a:rPr lang="en-US" i="1" kern="100" dirty="0">
                    <a:latin typeface="Aptos" panose="020B0004020202020204" pitchFamily="34" charset="0"/>
                    <a:ea typeface="Times New Roman" panose="02020603050405020304" pitchFamily="18" charset="0"/>
                    <a:cs typeface="Times New Roman" panose="02020603050405020304" pitchFamily="18" charset="0"/>
                  </a:rPr>
                  <a:t>h</a:t>
                </a:r>
                <a:r>
                  <a:rPr lang="en-US" kern="100" dirty="0">
                    <a:latin typeface="Aptos" panose="020B0004020202020204" pitchFamily="34" charset="0"/>
                    <a:ea typeface="Times New Roman" panose="02020603050405020304" pitchFamily="18" charset="0"/>
                    <a:cs typeface="Times New Roman" panose="02020603050405020304" pitchFamily="18" charset="0"/>
                  </a:rPr>
                  <a:t>:</a:t>
                </a:r>
              </a:p>
              <a:p>
                <a:pPr marL="0" marR="0" indent="0">
                  <a:spcBef>
                    <a:spcPts val="0"/>
                  </a:spcBef>
                  <a:spcAft>
                    <a:spcPts val="0"/>
                  </a:spcAft>
                  <a:buNone/>
                </a:pPr>
                <a:endParaRPr lang="en-US" kern="100" dirty="0">
                  <a:latin typeface="Cambria Math" panose="02040503050406030204" pitchFamily="18" charset="0"/>
                  <a:ea typeface="Times New Roman" panose="02020603050405020304" pitchFamily="18" charset="0"/>
                  <a:cs typeface="Times New Roman" panose="020206030504050203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𝐴𝐴</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𝐴𝑎</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h𝑠</m:t>
                      </m:r>
                    </m:oMath>
                  </m:oMathPara>
                </a14:m>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𝑊</m:t>
                          </m:r>
                        </m:e>
                        <m: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𝑎𝑎</m:t>
                          </m:r>
                        </m:sub>
                      </m:sSub>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=1+</m:t>
                      </m:r>
                      <m:r>
                        <a:rPr lang="en-US" i="1" kern="100">
                          <a:effectLst/>
                          <a:latin typeface="Cambria Math" panose="02040503050406030204" pitchFamily="18" charset="0"/>
                          <a:ea typeface="Times New Roman" panose="02020603050405020304" pitchFamily="18" charset="0"/>
                          <a:cs typeface="Times New Roman" panose="02020603050405020304" pitchFamily="18" charset="0"/>
                        </a:rPr>
                        <m:t>𝑠</m:t>
                      </m:r>
                    </m:oMath>
                  </m:oMathPara>
                </a14:m>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r>
                  <a:rPr lang="en-US" kern="100" dirty="0">
                    <a:effectLst/>
                    <a:latin typeface="Aptos" panose="020B0004020202020204" pitchFamily="34" charset="0"/>
                    <a:ea typeface="Aptos" panose="020B0004020202020204" pitchFamily="34" charset="0"/>
                    <a:cs typeface="Times New Roman" panose="02020603050405020304" pitchFamily="18" charset="0"/>
                  </a:rPr>
                  <a:t>Additive selection: </a:t>
                </a:r>
                <a14:m>
                  <m:oMath xmlns:m="http://schemas.openxmlformats.org/officeDocument/2006/math">
                    <m:r>
                      <a:rPr lang="en-US" b="0" i="1" kern="100" smtClean="0">
                        <a:effectLst/>
                        <a:latin typeface="Cambria Math" panose="02040503050406030204" pitchFamily="18" charset="0"/>
                        <a:ea typeface="Aptos" panose="020B0004020202020204" pitchFamily="34" charset="0"/>
                        <a:cs typeface="Times New Roman" panose="02020603050405020304" pitchFamily="18" charset="0"/>
                      </a:rPr>
                      <m:t>h</m:t>
                    </m:r>
                    <m:r>
                      <a:rPr lang="en-US" b="0" i="1" kern="100" smtClean="0">
                        <a:effectLst/>
                        <a:latin typeface="Cambria Math" panose="02040503050406030204" pitchFamily="18" charset="0"/>
                        <a:ea typeface="Aptos" panose="020B0004020202020204" pitchFamily="34" charset="0"/>
                        <a:cs typeface="Times New Roman" panose="02020603050405020304" pitchFamily="18" charset="0"/>
                      </a:rPr>
                      <m:t>=1/2</m:t>
                    </m:r>
                  </m:oMath>
                </a14:m>
                <a:endParaRPr lang="en-US" kern="100" dirty="0">
                  <a:effectLst/>
                  <a:latin typeface="Aptos" panose="020B0004020202020204" pitchFamily="34" charset="0"/>
                  <a:ea typeface="Aptos" panose="020B0004020202020204" pitchFamily="34" charset="0"/>
                  <a:cs typeface="Times New Roman" panose="02020603050405020304" pitchFamily="18" charset="0"/>
                </a:endParaRPr>
              </a:p>
            </p:txBody>
          </p:sp>
        </mc:Choice>
        <mc:Fallback xmlns="">
          <p:sp>
            <p:nvSpPr>
              <p:cNvPr id="31" name="Content Placeholder 2">
                <a:extLst>
                  <a:ext uri="{FF2B5EF4-FFF2-40B4-BE49-F238E27FC236}">
                    <a16:creationId xmlns:a16="http://schemas.microsoft.com/office/drawing/2014/main" id="{9306C658-3BCE-D377-95CE-B1308345E18B}"/>
                  </a:ext>
                </a:extLst>
              </p:cNvPr>
              <p:cNvSpPr>
                <a:spLocks noGrp="1" noRot="1" noChangeAspect="1" noMove="1" noResize="1" noEditPoints="1" noAdjustHandles="1" noChangeArrowheads="1" noChangeShapeType="1" noTextEdit="1"/>
              </p:cNvSpPr>
              <p:nvPr>
                <p:ph idx="1"/>
              </p:nvPr>
            </p:nvSpPr>
            <p:spPr>
              <a:xfrm>
                <a:off x="715686" y="1869236"/>
                <a:ext cx="5724395" cy="3748218"/>
              </a:xfrm>
              <a:blipFill>
                <a:blip r:embed="rId3"/>
                <a:stretch>
                  <a:fillRect l="-2217" b="-1689"/>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84682603"/>
      </p:ext>
    </p:extLst>
  </p:cSld>
  <p:clrMapOvr>
    <a:masterClrMapping/>
  </p:clrMapOvr>
  <mc:AlternateContent xmlns:mc="http://schemas.openxmlformats.org/markup-compatibility/2006" xmlns:p14="http://schemas.microsoft.com/office/powerpoint/2010/main">
    <mc:Choice Requires="p14">
      <p:transition spd="slow" p14:dur="2000" advTm="44854"/>
    </mc:Choice>
    <mc:Fallback xmlns="">
      <p:transition spd="slow" advTm="4485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23AE-EAF8-6F4A-9418-AD768A68E944}"/>
              </a:ext>
            </a:extLst>
          </p:cNvPr>
          <p:cNvSpPr>
            <a:spLocks noGrp="1"/>
          </p:cNvSpPr>
          <p:nvPr>
            <p:ph type="title"/>
          </p:nvPr>
        </p:nvSpPr>
        <p:spPr>
          <a:xfrm>
            <a:off x="402661" y="291169"/>
            <a:ext cx="10515600" cy="950719"/>
          </a:xfrm>
        </p:spPr>
        <p:txBody>
          <a:bodyPr>
            <a:normAutofit/>
          </a:bodyPr>
          <a:lstStyle/>
          <a:p>
            <a:r>
              <a:rPr lang="en-US" dirty="0"/>
              <a:t>Wright’s Formula</a:t>
            </a:r>
          </a:p>
        </p:txBody>
      </p:sp>
      <p:sp>
        <p:nvSpPr>
          <p:cNvPr id="4" name="Oval 3">
            <a:extLst>
              <a:ext uri="{FF2B5EF4-FFF2-40B4-BE49-F238E27FC236}">
                <a16:creationId xmlns:a16="http://schemas.microsoft.com/office/drawing/2014/main" id="{A229B46E-D407-0D48-9F97-C14678BB8123}"/>
              </a:ext>
            </a:extLst>
          </p:cNvPr>
          <p:cNvSpPr/>
          <p:nvPr/>
        </p:nvSpPr>
        <p:spPr>
          <a:xfrm>
            <a:off x="7020502" y="1965597"/>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5522FD-52CA-8A4C-B848-7983CB9F6D7A}"/>
              </a:ext>
            </a:extLst>
          </p:cNvPr>
          <p:cNvSpPr/>
          <p:nvPr/>
        </p:nvSpPr>
        <p:spPr>
          <a:xfrm>
            <a:off x="7020502" y="2410034"/>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CAD9B0-8680-4C45-A4C9-FD069AF20AE9}"/>
              </a:ext>
            </a:extLst>
          </p:cNvPr>
          <p:cNvSpPr/>
          <p:nvPr/>
        </p:nvSpPr>
        <p:spPr>
          <a:xfrm>
            <a:off x="7020502" y="2854471"/>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215E5B-4004-6D4F-8AA3-B5284A938A36}"/>
              </a:ext>
            </a:extLst>
          </p:cNvPr>
          <p:cNvSpPr/>
          <p:nvPr/>
        </p:nvSpPr>
        <p:spPr>
          <a:xfrm>
            <a:off x="7020502" y="3298908"/>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4D820-88BE-E847-B8D0-AAB822A1888F}"/>
              </a:ext>
            </a:extLst>
          </p:cNvPr>
          <p:cNvSpPr/>
          <p:nvPr/>
        </p:nvSpPr>
        <p:spPr>
          <a:xfrm>
            <a:off x="7020502" y="3743345"/>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056812-C666-B245-80CA-F52FD37E665A}"/>
              </a:ext>
            </a:extLst>
          </p:cNvPr>
          <p:cNvSpPr/>
          <p:nvPr/>
        </p:nvSpPr>
        <p:spPr>
          <a:xfrm>
            <a:off x="7020502" y="4187782"/>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DF2B2D-A409-4D40-9F7A-E1AB33F9047D}"/>
              </a:ext>
            </a:extLst>
          </p:cNvPr>
          <p:cNvSpPr/>
          <p:nvPr/>
        </p:nvSpPr>
        <p:spPr>
          <a:xfrm>
            <a:off x="7020502" y="463221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7B47B5F-F869-9C4E-B48D-D825468FEF8C}"/>
              </a:ext>
            </a:extLst>
          </p:cNvPr>
          <p:cNvSpPr/>
          <p:nvPr/>
        </p:nvSpPr>
        <p:spPr>
          <a:xfrm>
            <a:off x="7020502" y="507665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EDA7409-BFA2-664C-907A-E15CAFE32F90}"/>
              </a:ext>
            </a:extLst>
          </p:cNvPr>
          <p:cNvSpPr/>
          <p:nvPr/>
        </p:nvSpPr>
        <p:spPr>
          <a:xfrm>
            <a:off x="9674364" y="1965597"/>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C3F966F-E8ED-A447-9798-7B0E6242BD7F}"/>
              </a:ext>
            </a:extLst>
          </p:cNvPr>
          <p:cNvSpPr/>
          <p:nvPr/>
        </p:nvSpPr>
        <p:spPr>
          <a:xfrm>
            <a:off x="9674364" y="2410034"/>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E31A37-6293-5F45-8920-FBEE297C1E1D}"/>
              </a:ext>
            </a:extLst>
          </p:cNvPr>
          <p:cNvSpPr/>
          <p:nvPr/>
        </p:nvSpPr>
        <p:spPr>
          <a:xfrm>
            <a:off x="9674364" y="2854471"/>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5B5AB65-A3A6-284E-945C-CBF8A01374BC}"/>
              </a:ext>
            </a:extLst>
          </p:cNvPr>
          <p:cNvSpPr/>
          <p:nvPr/>
        </p:nvSpPr>
        <p:spPr>
          <a:xfrm>
            <a:off x="9674364" y="3298908"/>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3C3CB27-539A-0142-9238-801F30CB09A4}"/>
              </a:ext>
            </a:extLst>
          </p:cNvPr>
          <p:cNvSpPr/>
          <p:nvPr/>
        </p:nvSpPr>
        <p:spPr>
          <a:xfrm>
            <a:off x="9674364" y="3743345"/>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BD7E077-01B3-1449-894A-F43F57E3252D}"/>
              </a:ext>
            </a:extLst>
          </p:cNvPr>
          <p:cNvSpPr/>
          <p:nvPr/>
        </p:nvSpPr>
        <p:spPr>
          <a:xfrm>
            <a:off x="9674364" y="4187782"/>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91D69A3-CA8E-1444-B81B-0972BCA722BC}"/>
              </a:ext>
            </a:extLst>
          </p:cNvPr>
          <p:cNvSpPr/>
          <p:nvPr/>
        </p:nvSpPr>
        <p:spPr>
          <a:xfrm>
            <a:off x="9674364" y="463221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296B824-D08C-BD4A-A381-4263B6E1EDFF}"/>
              </a:ext>
            </a:extLst>
          </p:cNvPr>
          <p:cNvSpPr/>
          <p:nvPr/>
        </p:nvSpPr>
        <p:spPr>
          <a:xfrm>
            <a:off x="9674364" y="5076659"/>
            <a:ext cx="210207" cy="21020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4B7C26B-C317-2F44-89C7-E5F6F21A1CC9}"/>
              </a:ext>
            </a:extLst>
          </p:cNvPr>
          <p:cNvCxnSpPr/>
          <p:nvPr/>
        </p:nvCxnSpPr>
        <p:spPr>
          <a:xfrm>
            <a:off x="7413673" y="3643532"/>
            <a:ext cx="20538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2B26B7-7575-7B4C-B067-EE7F370295F0}"/>
              </a:ext>
            </a:extLst>
          </p:cNvPr>
          <p:cNvSpPr txBox="1"/>
          <p:nvPr/>
        </p:nvSpPr>
        <p:spPr>
          <a:xfrm>
            <a:off x="7630420" y="3768886"/>
            <a:ext cx="1644233" cy="369332"/>
          </a:xfrm>
          <a:prstGeom prst="rect">
            <a:avLst/>
          </a:prstGeom>
          <a:noFill/>
        </p:spPr>
        <p:txBody>
          <a:bodyPr wrap="none" rtlCol="0">
            <a:spAutoFit/>
          </a:bodyPr>
          <a:lstStyle/>
          <a:p>
            <a:r>
              <a:rPr lang="en-US" dirty="0"/>
              <a:t>One generation</a:t>
            </a:r>
          </a:p>
        </p:txBody>
      </p:sp>
      <p:sp>
        <p:nvSpPr>
          <p:cNvPr id="25" name="TextBox 24">
            <a:extLst>
              <a:ext uri="{FF2B5EF4-FFF2-40B4-BE49-F238E27FC236}">
                <a16:creationId xmlns:a16="http://schemas.microsoft.com/office/drawing/2014/main" id="{06151AD1-2FC2-F042-A598-114CB3992E9E}"/>
              </a:ext>
            </a:extLst>
          </p:cNvPr>
          <p:cNvSpPr txBox="1"/>
          <p:nvPr/>
        </p:nvSpPr>
        <p:spPr>
          <a:xfrm>
            <a:off x="6969099" y="5683347"/>
            <a:ext cx="261610" cy="369332"/>
          </a:xfrm>
          <a:prstGeom prst="rect">
            <a:avLst/>
          </a:prstGeom>
          <a:noFill/>
        </p:spPr>
        <p:txBody>
          <a:bodyPr wrap="none" rtlCol="0">
            <a:spAutoFit/>
          </a:bodyPr>
          <a:lstStyle/>
          <a:p>
            <a:r>
              <a:rPr lang="en-US" dirty="0"/>
              <a:t>t</a:t>
            </a:r>
          </a:p>
        </p:txBody>
      </p:sp>
      <p:sp>
        <p:nvSpPr>
          <p:cNvPr id="26" name="TextBox 25">
            <a:extLst>
              <a:ext uri="{FF2B5EF4-FFF2-40B4-BE49-F238E27FC236}">
                <a16:creationId xmlns:a16="http://schemas.microsoft.com/office/drawing/2014/main" id="{72DE96AA-FE06-284C-B519-B9C4BD97F277}"/>
              </a:ext>
            </a:extLst>
          </p:cNvPr>
          <p:cNvSpPr txBox="1"/>
          <p:nvPr/>
        </p:nvSpPr>
        <p:spPr>
          <a:xfrm>
            <a:off x="9532444" y="5683347"/>
            <a:ext cx="494046" cy="369332"/>
          </a:xfrm>
          <a:prstGeom prst="rect">
            <a:avLst/>
          </a:prstGeom>
          <a:noFill/>
        </p:spPr>
        <p:txBody>
          <a:bodyPr wrap="none" rtlCol="0">
            <a:spAutoFit/>
          </a:bodyPr>
          <a:lstStyle/>
          <a:p>
            <a:r>
              <a:rPr lang="en-US" dirty="0"/>
              <a:t>t+1</a:t>
            </a:r>
          </a:p>
        </p:txBody>
      </p:sp>
      <p:sp>
        <p:nvSpPr>
          <p:cNvPr id="22" name="Rectangle 21">
            <a:extLst>
              <a:ext uri="{FF2B5EF4-FFF2-40B4-BE49-F238E27FC236}">
                <a16:creationId xmlns:a16="http://schemas.microsoft.com/office/drawing/2014/main" id="{226B1485-F584-2B88-74C9-CDAD837F5859}"/>
              </a:ext>
            </a:extLst>
          </p:cNvPr>
          <p:cNvSpPr/>
          <p:nvPr/>
        </p:nvSpPr>
        <p:spPr>
          <a:xfrm>
            <a:off x="6959160" y="1898373"/>
            <a:ext cx="336162" cy="844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B39D1DC-B064-83CF-CBD6-CF05529CB9DA}"/>
              </a:ext>
            </a:extLst>
          </p:cNvPr>
          <p:cNvSpPr/>
          <p:nvPr/>
        </p:nvSpPr>
        <p:spPr>
          <a:xfrm>
            <a:off x="6957524" y="2806734"/>
            <a:ext cx="336162" cy="844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F224C0-7281-0D7C-3B47-D1C6B86DBBF7}"/>
              </a:ext>
            </a:extLst>
          </p:cNvPr>
          <p:cNvSpPr/>
          <p:nvPr/>
        </p:nvSpPr>
        <p:spPr>
          <a:xfrm>
            <a:off x="6957524" y="3699889"/>
            <a:ext cx="336162" cy="844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A4EE843-BEC1-0D1D-81EF-BE11D9D84FAF}"/>
              </a:ext>
            </a:extLst>
          </p:cNvPr>
          <p:cNvSpPr/>
          <p:nvPr/>
        </p:nvSpPr>
        <p:spPr>
          <a:xfrm>
            <a:off x="6958242" y="4588171"/>
            <a:ext cx="336162" cy="8448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Content Placeholder 2">
                <a:extLst>
                  <a:ext uri="{FF2B5EF4-FFF2-40B4-BE49-F238E27FC236}">
                    <a16:creationId xmlns:a16="http://schemas.microsoft.com/office/drawing/2014/main" id="{9306C658-3BCE-D377-95CE-B1308345E18B}"/>
                  </a:ext>
                </a:extLst>
              </p:cNvPr>
              <p:cNvSpPr>
                <a:spLocks noGrp="1"/>
              </p:cNvSpPr>
              <p:nvPr>
                <p:ph idx="1"/>
              </p:nvPr>
            </p:nvSpPr>
            <p:spPr>
              <a:xfrm>
                <a:off x="715686" y="2195681"/>
                <a:ext cx="5724395" cy="3748218"/>
              </a:xfrm>
            </p:spPr>
            <p:txBody>
              <a:bodyPr>
                <a:normAutofit/>
              </a:bodyPr>
              <a:lstStyle/>
              <a:p>
                <a:pPr marL="0" indent="0">
                  <a:spcBef>
                    <a:spcPts val="0"/>
                  </a:spcBef>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r>
                            <m:rPr>
                              <m:sty m:val="p"/>
                            </m:rPr>
                            <a:rPr lang="en-US">
                              <a:latin typeface="Cambria Math" panose="02040503050406030204" pitchFamily="18" charset="0"/>
                            </a:rPr>
                            <m:t>Δ</m:t>
                          </m:r>
                          <m:r>
                            <a:rPr lang="en-US" i="1">
                              <a:latin typeface="Cambria Math" panose="02040503050406030204" pitchFamily="18" charset="0"/>
                            </a:rPr>
                            <m:t>𝑝</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num>
                        <m:den>
                          <m:r>
                            <a:rPr lang="en-US" i="1">
                              <a:latin typeface="Cambria Math" panose="02040503050406030204" pitchFamily="18" charset="0"/>
                            </a:rPr>
                            <m:t>2</m:t>
                          </m:r>
                        </m:den>
                      </m:f>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𝑑𝑝</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acc>
                            <m:accPr>
                              <m:chr m:val="̅"/>
                              <m:ctrlPr>
                                <a:rPr lang="en-US" i="1">
                                  <a:latin typeface="Cambria Math" panose="02040503050406030204" pitchFamily="18" charset="0"/>
                                </a:rPr>
                              </m:ctrlPr>
                            </m:accPr>
                            <m:e>
                              <m:r>
                                <a:rPr lang="en-US" i="1">
                                  <a:latin typeface="Cambria Math" panose="02040503050406030204" pitchFamily="18" charset="0"/>
                                </a:rPr>
                                <m:t>𝑊</m:t>
                              </m:r>
                            </m:e>
                          </m:acc>
                        </m:e>
                      </m:func>
                    </m:oMath>
                  </m:oMathPara>
                </a14:m>
                <a:endParaRPr lang="en-US" dirty="0"/>
              </a:p>
              <a:p>
                <a:pPr marL="0" marR="0" indent="0">
                  <a:spcBef>
                    <a:spcPts val="0"/>
                  </a:spcBef>
                  <a:spcAft>
                    <a:spcPts val="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r>
                  <a:rPr lang="en-US" kern="100" dirty="0">
                    <a:latin typeface="Aptos" panose="020B0004020202020204" pitchFamily="34" charset="0"/>
                    <a:ea typeface="Aptos" panose="020B0004020202020204" pitchFamily="34" charset="0"/>
                    <a:cs typeface="Times New Roman" panose="02020603050405020304" pitchFamily="18" charset="0"/>
                  </a:rPr>
                  <a:t>where under HWE,</a:t>
                </a:r>
              </a:p>
              <a:p>
                <a:pPr marL="0" marR="0" indent="0">
                  <a:spcBef>
                    <a:spcPts val="0"/>
                  </a:spcBef>
                  <a:spcAft>
                    <a:spcPts val="0"/>
                  </a:spcAft>
                  <a:buNone/>
                </a:pP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𝑊</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𝑝</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𝑎𝑎</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𝑞</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𝐴𝐴</m:t>
                          </m:r>
                        </m:sub>
                      </m:sSub>
                      <m:r>
                        <a:rPr lang="en-US" i="1">
                          <a:latin typeface="Cambria Math" panose="02040503050406030204" pitchFamily="18" charset="0"/>
                        </a:rPr>
                        <m:t>+2</m:t>
                      </m:r>
                      <m:r>
                        <a:rPr lang="en-US" i="1">
                          <a:latin typeface="Cambria Math" panose="02040503050406030204" pitchFamily="18" charset="0"/>
                        </a:rPr>
                        <m:t>𝑝𝑞</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𝐴𝑎</m:t>
                          </m:r>
                        </m:sub>
                      </m:sSub>
                    </m:oMath>
                  </m:oMathPara>
                </a14:m>
                <a:endParaRPr lang="en-US" dirty="0"/>
              </a:p>
            </p:txBody>
          </p:sp>
        </mc:Choice>
        <mc:Fallback xmlns="">
          <p:sp>
            <p:nvSpPr>
              <p:cNvPr id="31" name="Content Placeholder 2">
                <a:extLst>
                  <a:ext uri="{FF2B5EF4-FFF2-40B4-BE49-F238E27FC236}">
                    <a16:creationId xmlns:a16="http://schemas.microsoft.com/office/drawing/2014/main" id="{9306C658-3BCE-D377-95CE-B1308345E18B}"/>
                  </a:ext>
                </a:extLst>
              </p:cNvPr>
              <p:cNvSpPr>
                <a:spLocks noGrp="1" noRot="1" noChangeAspect="1" noMove="1" noResize="1" noEditPoints="1" noAdjustHandles="1" noChangeArrowheads="1" noChangeShapeType="1" noTextEdit="1"/>
              </p:cNvSpPr>
              <p:nvPr>
                <p:ph idx="1"/>
              </p:nvPr>
            </p:nvSpPr>
            <p:spPr>
              <a:xfrm>
                <a:off x="715686" y="2195681"/>
                <a:ext cx="5724395" cy="3748218"/>
              </a:xfrm>
              <a:blipFill>
                <a:blip r:embed="rId3"/>
                <a:stretch>
                  <a:fillRect l="-221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734450181"/>
      </p:ext>
    </p:extLst>
  </p:cSld>
  <p:clrMapOvr>
    <a:masterClrMapping/>
  </p:clrMapOvr>
  <mc:AlternateContent xmlns:mc="http://schemas.openxmlformats.org/markup-compatibility/2006" xmlns:p14="http://schemas.microsoft.com/office/powerpoint/2010/main">
    <mc:Choice Requires="p14">
      <p:transition spd="slow" p14:dur="2000" advTm="44854"/>
    </mc:Choice>
    <mc:Fallback xmlns="">
      <p:transition spd="slow" advTm="44854"/>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5F27-E552-C2BF-562B-B8D087536564}"/>
              </a:ext>
            </a:extLst>
          </p:cNvPr>
          <p:cNvSpPr>
            <a:spLocks noGrp="1"/>
          </p:cNvSpPr>
          <p:nvPr>
            <p:ph type="title"/>
          </p:nvPr>
        </p:nvSpPr>
        <p:spPr>
          <a:xfrm>
            <a:off x="838200" y="2766218"/>
            <a:ext cx="10515600" cy="1325563"/>
          </a:xfrm>
        </p:spPr>
        <p:txBody>
          <a:bodyPr/>
          <a:lstStyle/>
          <a:p>
            <a:r>
              <a:rPr lang="en-US" dirty="0"/>
              <a:t>In a large population, selection becomes stronger </a:t>
            </a:r>
            <a:r>
              <a:rPr lang="en-US" i="1" dirty="0"/>
              <a:t>relative to drift</a:t>
            </a:r>
            <a:endParaRPr lang="en-US" dirty="0"/>
          </a:p>
        </p:txBody>
      </p:sp>
    </p:spTree>
    <p:extLst>
      <p:ext uri="{BB962C8B-B14F-4D97-AF65-F5344CB8AC3E}">
        <p14:creationId xmlns:p14="http://schemas.microsoft.com/office/powerpoint/2010/main" val="3137033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60CB-BEF2-08F8-544F-0656ED85DE5E}"/>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5C0F1744-7DD5-49D3-6ABC-29110A671353}"/>
              </a:ext>
            </a:extLst>
          </p:cNvPr>
          <p:cNvSpPr>
            <a:spLocks noGrp="1"/>
          </p:cNvSpPr>
          <p:nvPr>
            <p:ph idx="1"/>
          </p:nvPr>
        </p:nvSpPr>
        <p:spPr/>
        <p:txBody>
          <a:bodyPr/>
          <a:lstStyle/>
          <a:p>
            <a:pPr marL="514350" indent="-514350">
              <a:buFont typeface="+mj-lt"/>
              <a:buAutoNum type="arabicPeriod"/>
            </a:pPr>
            <a:r>
              <a:rPr lang="en-US" dirty="0"/>
              <a:t>Answers to in-class problem set from last time</a:t>
            </a:r>
          </a:p>
          <a:p>
            <a:pPr marL="514350" indent="-514350">
              <a:buFont typeface="+mj-lt"/>
              <a:buAutoNum type="arabicPeriod"/>
            </a:pPr>
            <a:r>
              <a:rPr lang="en-US" dirty="0"/>
              <a:t>Lecture</a:t>
            </a:r>
          </a:p>
          <a:p>
            <a:pPr marL="514350" indent="-514350">
              <a:buFont typeface="+mj-lt"/>
              <a:buAutoNum type="arabicPeriod"/>
            </a:pPr>
            <a:r>
              <a:rPr lang="en-US" dirty="0"/>
              <a:t>In-class problem set</a:t>
            </a:r>
          </a:p>
        </p:txBody>
      </p:sp>
    </p:spTree>
    <p:extLst>
      <p:ext uri="{BB962C8B-B14F-4D97-AF65-F5344CB8AC3E}">
        <p14:creationId xmlns:p14="http://schemas.microsoft.com/office/powerpoint/2010/main" val="38932758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23AE-EAF8-6F4A-9418-AD768A68E944}"/>
              </a:ext>
            </a:extLst>
          </p:cNvPr>
          <p:cNvSpPr>
            <a:spLocks noGrp="1"/>
          </p:cNvSpPr>
          <p:nvPr>
            <p:ph type="title"/>
          </p:nvPr>
        </p:nvSpPr>
        <p:spPr>
          <a:xfrm>
            <a:off x="402661" y="291169"/>
            <a:ext cx="10515600" cy="950719"/>
          </a:xfrm>
        </p:spPr>
        <p:txBody>
          <a:bodyPr>
            <a:normAutofit/>
          </a:bodyPr>
          <a:lstStyle/>
          <a:p>
            <a:r>
              <a:rPr lang="en-US" dirty="0"/>
              <a:t>Recall: fixation probability under neutral WF</a:t>
            </a:r>
          </a:p>
        </p:txBody>
      </p:sp>
      <p:sp>
        <p:nvSpPr>
          <p:cNvPr id="4" name="Oval 3">
            <a:extLst>
              <a:ext uri="{FF2B5EF4-FFF2-40B4-BE49-F238E27FC236}">
                <a16:creationId xmlns:a16="http://schemas.microsoft.com/office/drawing/2014/main" id="{A229B46E-D407-0D48-9F97-C14678BB8123}"/>
              </a:ext>
            </a:extLst>
          </p:cNvPr>
          <p:cNvSpPr/>
          <p:nvPr/>
        </p:nvSpPr>
        <p:spPr>
          <a:xfrm>
            <a:off x="7020502" y="1965597"/>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55522FD-52CA-8A4C-B848-7983CB9F6D7A}"/>
              </a:ext>
            </a:extLst>
          </p:cNvPr>
          <p:cNvSpPr/>
          <p:nvPr/>
        </p:nvSpPr>
        <p:spPr>
          <a:xfrm>
            <a:off x="7020502" y="2410034"/>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CAD9B0-8680-4C45-A4C9-FD069AF20AE9}"/>
              </a:ext>
            </a:extLst>
          </p:cNvPr>
          <p:cNvSpPr/>
          <p:nvPr/>
        </p:nvSpPr>
        <p:spPr>
          <a:xfrm>
            <a:off x="7020502" y="2854471"/>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5215E5B-4004-6D4F-8AA3-B5284A938A36}"/>
              </a:ext>
            </a:extLst>
          </p:cNvPr>
          <p:cNvSpPr/>
          <p:nvPr/>
        </p:nvSpPr>
        <p:spPr>
          <a:xfrm>
            <a:off x="7020502" y="3298908"/>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F64D820-88BE-E847-B8D0-AAB822A1888F}"/>
              </a:ext>
            </a:extLst>
          </p:cNvPr>
          <p:cNvSpPr/>
          <p:nvPr/>
        </p:nvSpPr>
        <p:spPr>
          <a:xfrm>
            <a:off x="7020502" y="3743345"/>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5056812-C666-B245-80CA-F52FD37E665A}"/>
              </a:ext>
            </a:extLst>
          </p:cNvPr>
          <p:cNvSpPr/>
          <p:nvPr/>
        </p:nvSpPr>
        <p:spPr>
          <a:xfrm>
            <a:off x="7020502" y="4187782"/>
            <a:ext cx="210207" cy="21020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DDF2B2D-A409-4D40-9F7A-E1AB33F9047D}"/>
              </a:ext>
            </a:extLst>
          </p:cNvPr>
          <p:cNvSpPr/>
          <p:nvPr/>
        </p:nvSpPr>
        <p:spPr>
          <a:xfrm>
            <a:off x="7020502" y="463221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7B47B5F-F869-9C4E-B48D-D825468FEF8C}"/>
              </a:ext>
            </a:extLst>
          </p:cNvPr>
          <p:cNvSpPr/>
          <p:nvPr/>
        </p:nvSpPr>
        <p:spPr>
          <a:xfrm>
            <a:off x="7020502" y="507665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24B7C26B-C317-2F44-89C7-E5F6F21A1CC9}"/>
              </a:ext>
            </a:extLst>
          </p:cNvPr>
          <p:cNvCxnSpPr/>
          <p:nvPr/>
        </p:nvCxnSpPr>
        <p:spPr>
          <a:xfrm>
            <a:off x="7413673" y="3643532"/>
            <a:ext cx="20538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72B26B7-7575-7B4C-B067-EE7F370295F0}"/>
              </a:ext>
            </a:extLst>
          </p:cNvPr>
          <p:cNvSpPr txBox="1"/>
          <p:nvPr/>
        </p:nvSpPr>
        <p:spPr>
          <a:xfrm>
            <a:off x="7467302" y="3768880"/>
            <a:ext cx="1934632" cy="369332"/>
          </a:xfrm>
          <a:prstGeom prst="rect">
            <a:avLst/>
          </a:prstGeom>
          <a:noFill/>
        </p:spPr>
        <p:txBody>
          <a:bodyPr wrap="none" rtlCol="0">
            <a:spAutoFit/>
          </a:bodyPr>
          <a:lstStyle/>
          <a:p>
            <a:r>
              <a:rPr lang="en-US" dirty="0"/>
              <a:t>Many generations</a:t>
            </a:r>
          </a:p>
        </p:txBody>
      </p:sp>
      <p:sp>
        <p:nvSpPr>
          <p:cNvPr id="25" name="TextBox 24">
            <a:extLst>
              <a:ext uri="{FF2B5EF4-FFF2-40B4-BE49-F238E27FC236}">
                <a16:creationId xmlns:a16="http://schemas.microsoft.com/office/drawing/2014/main" id="{06151AD1-2FC2-F042-A598-114CB3992E9E}"/>
              </a:ext>
            </a:extLst>
          </p:cNvPr>
          <p:cNvSpPr txBox="1"/>
          <p:nvPr/>
        </p:nvSpPr>
        <p:spPr>
          <a:xfrm>
            <a:off x="6969099" y="5683347"/>
            <a:ext cx="261610" cy="369332"/>
          </a:xfrm>
          <a:prstGeom prst="rect">
            <a:avLst/>
          </a:prstGeom>
          <a:noFill/>
        </p:spPr>
        <p:txBody>
          <a:bodyPr wrap="none" rtlCol="0">
            <a:spAutoFit/>
          </a:bodyPr>
          <a:lstStyle/>
          <a:p>
            <a:r>
              <a:rPr lang="en-US" dirty="0"/>
              <a:t>t</a:t>
            </a:r>
          </a:p>
        </p:txBody>
      </p:sp>
      <p:sp>
        <p:nvSpPr>
          <p:cNvPr id="26" name="TextBox 25">
            <a:extLst>
              <a:ext uri="{FF2B5EF4-FFF2-40B4-BE49-F238E27FC236}">
                <a16:creationId xmlns:a16="http://schemas.microsoft.com/office/drawing/2014/main" id="{72DE96AA-FE06-284C-B519-B9C4BD97F277}"/>
              </a:ext>
            </a:extLst>
          </p:cNvPr>
          <p:cNvSpPr txBox="1"/>
          <p:nvPr/>
        </p:nvSpPr>
        <p:spPr>
          <a:xfrm>
            <a:off x="9532444" y="5683347"/>
            <a:ext cx="494046" cy="369332"/>
          </a:xfrm>
          <a:prstGeom prst="rect">
            <a:avLst/>
          </a:prstGeom>
          <a:noFill/>
        </p:spPr>
        <p:txBody>
          <a:bodyPr wrap="none" rtlCol="0">
            <a:spAutoFit/>
          </a:bodyPr>
          <a:lstStyle/>
          <a:p>
            <a:r>
              <a:rPr lang="en-US" dirty="0"/>
              <a:t>t+1</a:t>
            </a:r>
          </a:p>
        </p:txBody>
      </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2B336468-2DA2-1144-990C-D103D95C00E1}"/>
                  </a:ext>
                </a:extLst>
              </p:cNvPr>
              <p:cNvSpPr>
                <a:spLocks noGrp="1"/>
              </p:cNvSpPr>
              <p:nvPr>
                <p:ph idx="1"/>
              </p:nvPr>
            </p:nvSpPr>
            <p:spPr>
              <a:xfrm>
                <a:off x="538410" y="1567676"/>
                <a:ext cx="5724395" cy="4351338"/>
              </a:xfrm>
            </p:spPr>
            <p:txBody>
              <a:bodyPr>
                <a:normAutofit fontScale="85000" lnSpcReduction="10000"/>
              </a:bodyPr>
              <a:lstStyle/>
              <a:p>
                <a:pPr marL="0" indent="0">
                  <a:lnSpc>
                    <a:spcPct val="120000"/>
                  </a:lnSpc>
                  <a:buNone/>
                </a:pPr>
                <a:endParaRPr lang="en-US" dirty="0"/>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𝐵𝑖𝑛𝑜𝑚𝑖𝑎𝑙</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e>
                      </m:d>
                    </m:oMath>
                  </m:oMathPara>
                </a14:m>
                <a:endParaRPr lang="en-US" dirty="0"/>
              </a:p>
              <a:p>
                <a:pPr marL="0" indent="0">
                  <a:lnSpc>
                    <a:spcPct val="120000"/>
                  </a:lnSpc>
                  <a:buNone/>
                </a:pPr>
                <a:r>
                  <a:rPr lang="en-US" dirty="0"/>
                  <a:t>Mean after 1 generation:</a:t>
                </a: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oMath>
                  </m:oMathPara>
                </a14:m>
                <a:endParaRPr lang="en-US" b="0" dirty="0"/>
              </a:p>
              <a:p>
                <a:pPr marL="0" indent="0">
                  <a:lnSpc>
                    <a:spcPct val="120000"/>
                  </a:lnSpc>
                  <a:buNone/>
                </a:pPr>
                <a:r>
                  <a:rPr lang="en-US" dirty="0"/>
                  <a:t>Mean after 2 generations:</a:t>
                </a: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r>
                                <a:rPr lang="en-US" b="0" i="1" smtClean="0">
                                  <a:latin typeface="Cambria Math" panose="02040503050406030204" pitchFamily="18" charset="0"/>
                                </a:rPr>
                                <m:t>+2</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oMath>
                  </m:oMathPara>
                </a14:m>
                <a:br>
                  <a:rPr lang="en-US" dirty="0"/>
                </a:br>
                <a:r>
                  <a:rPr lang="en-US" dirty="0"/>
                  <a:t>Mean after fixation or loss:</a:t>
                </a:r>
              </a:p>
              <a:p>
                <a:pPr marL="0" indent="0">
                  <a:lnSpc>
                    <a:spcPct val="12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fixation</m:t>
                          </m:r>
                        </m:e>
                      </m:d>
                      <m:r>
                        <a:rPr lang="en-US" b="0" i="1" smtClean="0">
                          <a:latin typeface="Cambria Math" panose="02040503050406030204" pitchFamily="18" charset="0"/>
                        </a:rPr>
                        <m:t>+0∗</m:t>
                      </m:r>
                      <m:r>
                        <a:rPr lang="en-US" b="0" i="1" smtClean="0">
                          <a:latin typeface="Cambria Math" panose="02040503050406030204" pitchFamily="18" charset="0"/>
                        </a:rPr>
                        <m:t>𝑃</m:t>
                      </m:r>
                      <m:r>
                        <a:rPr lang="en-US" b="0" i="1" smtClean="0">
                          <a:latin typeface="Cambria Math" panose="02040503050406030204" pitchFamily="18" charset="0"/>
                        </a:rPr>
                        <m:t>(</m:t>
                      </m:r>
                      <m:r>
                        <m:rPr>
                          <m:sty m:val="p"/>
                        </m:rPr>
                        <a:rPr lang="en-US" b="0" i="0" smtClean="0">
                          <a:latin typeface="Cambria Math" panose="02040503050406030204" pitchFamily="18" charset="0"/>
                        </a:rPr>
                        <m:t>loss</m:t>
                      </m:r>
                      <m:r>
                        <a:rPr lang="en-US" b="0" i="1" smtClean="0">
                          <a:latin typeface="Cambria Math" panose="02040503050406030204" pitchFamily="18" charset="0"/>
                        </a:rPr>
                        <m:t>)</m:t>
                      </m:r>
                    </m:oMath>
                  </m:oMathPara>
                </a14:m>
                <a:endParaRPr lang="en-US" b="0" dirty="0"/>
              </a:p>
              <a:p>
                <a:pPr marL="0" indent="0">
                  <a:lnSpc>
                    <a:spcPct val="120000"/>
                  </a:lnSpc>
                  <a:buNone/>
                </a:pPr>
                <a:endParaRPr lang="en-US" dirty="0"/>
              </a:p>
              <a:p>
                <a:pPr marL="0" indent="0">
                  <a:lnSpc>
                    <a:spcPct val="120000"/>
                  </a:lnSpc>
                  <a:buNone/>
                </a:pPr>
                <a:endParaRPr lang="en-US" dirty="0"/>
              </a:p>
            </p:txBody>
          </p:sp>
        </mc:Choice>
        <mc:Fallback xmlns="">
          <p:sp>
            <p:nvSpPr>
              <p:cNvPr id="27" name="Content Placeholder 2">
                <a:extLst>
                  <a:ext uri="{FF2B5EF4-FFF2-40B4-BE49-F238E27FC236}">
                    <a16:creationId xmlns:a16="http://schemas.microsoft.com/office/drawing/2014/main" id="{2B336468-2DA2-1144-990C-D103D95C00E1}"/>
                  </a:ext>
                </a:extLst>
              </p:cNvPr>
              <p:cNvSpPr>
                <a:spLocks noGrp="1" noRot="1" noChangeAspect="1" noMove="1" noResize="1" noEditPoints="1" noAdjustHandles="1" noChangeArrowheads="1" noChangeShapeType="1" noTextEdit="1"/>
              </p:cNvSpPr>
              <p:nvPr>
                <p:ph idx="1"/>
              </p:nvPr>
            </p:nvSpPr>
            <p:spPr>
              <a:xfrm>
                <a:off x="538410" y="1567676"/>
                <a:ext cx="5724395" cy="4351338"/>
              </a:xfrm>
              <a:blipFill>
                <a:blip r:embed="rId4"/>
                <a:stretch>
                  <a:fillRect l="-1552"/>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AB14E1EF-74FF-E3C9-65C1-24EDD012AAE6}"/>
              </a:ext>
            </a:extLst>
          </p:cNvPr>
          <p:cNvSpPr/>
          <p:nvPr/>
        </p:nvSpPr>
        <p:spPr>
          <a:xfrm>
            <a:off x="9638204" y="1965597"/>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EC76787-2BEF-9F45-E33B-0831D53181C2}"/>
              </a:ext>
            </a:extLst>
          </p:cNvPr>
          <p:cNvSpPr/>
          <p:nvPr/>
        </p:nvSpPr>
        <p:spPr>
          <a:xfrm>
            <a:off x="9638204" y="2410034"/>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FB236B3-84BB-9E07-73FC-7311F5AF158F}"/>
              </a:ext>
            </a:extLst>
          </p:cNvPr>
          <p:cNvSpPr/>
          <p:nvPr/>
        </p:nvSpPr>
        <p:spPr>
          <a:xfrm>
            <a:off x="9638204" y="3298908"/>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3BCDE84-6A63-869D-CF6C-C1A3DF1791D4}"/>
              </a:ext>
            </a:extLst>
          </p:cNvPr>
          <p:cNvSpPr/>
          <p:nvPr/>
        </p:nvSpPr>
        <p:spPr>
          <a:xfrm>
            <a:off x="9638204" y="463221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1C30436-ADF3-DC33-070E-C0297A67DC84}"/>
              </a:ext>
            </a:extLst>
          </p:cNvPr>
          <p:cNvSpPr/>
          <p:nvPr/>
        </p:nvSpPr>
        <p:spPr>
          <a:xfrm>
            <a:off x="9638204" y="507665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806CA96-DA73-98F1-6E04-CBF81E810932}"/>
              </a:ext>
            </a:extLst>
          </p:cNvPr>
          <p:cNvSpPr/>
          <p:nvPr/>
        </p:nvSpPr>
        <p:spPr>
          <a:xfrm>
            <a:off x="9638204" y="2854471"/>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7F942D9-84EA-A79F-7C59-86CA8B6F79D4}"/>
              </a:ext>
            </a:extLst>
          </p:cNvPr>
          <p:cNvSpPr/>
          <p:nvPr/>
        </p:nvSpPr>
        <p:spPr>
          <a:xfrm>
            <a:off x="9638527" y="374333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74FC689-4259-206F-B1D2-7BA2DE0BBF69}"/>
              </a:ext>
            </a:extLst>
          </p:cNvPr>
          <p:cNvSpPr/>
          <p:nvPr/>
        </p:nvSpPr>
        <p:spPr>
          <a:xfrm>
            <a:off x="9638527" y="4187779"/>
            <a:ext cx="210207" cy="210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23317679"/>
      </p:ext>
    </p:extLst>
  </p:cSld>
  <p:clrMapOvr>
    <a:masterClrMapping/>
  </p:clrMapOvr>
  <mc:AlternateContent xmlns:mc="http://schemas.openxmlformats.org/markup-compatibility/2006" xmlns:p14="http://schemas.microsoft.com/office/powerpoint/2010/main">
    <mc:Choice Requires="p14">
      <p:transition spd="slow" p14:dur="2000" advTm="44854"/>
    </mc:Choice>
    <mc:Fallback xmlns="">
      <p:transition spd="slow" advTm="4485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33CF7E-D785-271F-F0AE-CC9B719518A8}"/>
              </a:ext>
            </a:extLst>
          </p:cNvPr>
          <p:cNvSpPr txBox="1">
            <a:spLocks/>
          </p:cNvSpPr>
          <p:nvPr/>
        </p:nvSpPr>
        <p:spPr>
          <a:xfrm>
            <a:off x="8382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Fixation probability of a beneficial mutation (starting allele count = 1)</a:t>
            </a:r>
          </a:p>
        </p:txBody>
      </p:sp>
    </p:spTree>
    <p:extLst>
      <p:ext uri="{BB962C8B-B14F-4D97-AF65-F5344CB8AC3E}">
        <p14:creationId xmlns:p14="http://schemas.microsoft.com/office/powerpoint/2010/main" val="3741408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33CF7E-D785-271F-F0AE-CC9B719518A8}"/>
              </a:ext>
            </a:extLst>
          </p:cNvPr>
          <p:cNvSpPr txBox="1">
            <a:spLocks/>
          </p:cNvSpPr>
          <p:nvPr/>
        </p:nvSpPr>
        <p:spPr>
          <a:xfrm>
            <a:off x="838200" y="27662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Fixation probability of a beneficial mutation (starting allele count = 1) </a:t>
            </a:r>
            <a:r>
              <a:rPr lang="en-US" sz="4400" dirty="0">
                <a:solidFill>
                  <a:srgbClr val="FF0000"/>
                </a:solidFill>
              </a:rPr>
              <a:t>is insensitive to N</a:t>
            </a:r>
            <a:endParaRPr lang="en-US" dirty="0"/>
          </a:p>
        </p:txBody>
      </p:sp>
    </p:spTree>
    <p:extLst>
      <p:ext uri="{BB962C8B-B14F-4D97-AF65-F5344CB8AC3E}">
        <p14:creationId xmlns:p14="http://schemas.microsoft.com/office/powerpoint/2010/main" val="263320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ndefined">
            <a:extLst>
              <a:ext uri="{FF2B5EF4-FFF2-40B4-BE49-F238E27FC236}">
                <a16:creationId xmlns:a16="http://schemas.microsoft.com/office/drawing/2014/main" id="{4EFCF351-94D6-B35D-0845-32D13E03575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840"/>
          <a:stretch/>
        </p:blipFill>
        <p:spPr bwMode="auto">
          <a:xfrm>
            <a:off x="2186459" y="1359242"/>
            <a:ext cx="6822356" cy="4769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212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C2D13E-CB23-FA25-1C9A-945D9A65AF42}"/>
              </a:ext>
            </a:extLst>
          </p:cNvPr>
          <p:cNvSpPr txBox="1">
            <a:spLocks/>
          </p:cNvSpPr>
          <p:nvPr/>
        </p:nvSpPr>
        <p:spPr>
          <a:xfrm>
            <a:off x="1035908" y="292685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Fixation probability of a deleterious mutation is </a:t>
            </a:r>
            <a:r>
              <a:rPr lang="en-US" dirty="0">
                <a:solidFill>
                  <a:srgbClr val="FF0000"/>
                </a:solidFill>
              </a:rPr>
              <a:t>strongly sensitive to N</a:t>
            </a:r>
          </a:p>
        </p:txBody>
      </p:sp>
    </p:spTree>
    <p:extLst>
      <p:ext uri="{BB962C8B-B14F-4D97-AF65-F5344CB8AC3E}">
        <p14:creationId xmlns:p14="http://schemas.microsoft.com/office/powerpoint/2010/main" val="2907190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B0ADF663-1AB4-7632-DF49-8BA1E7D7C7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0532" y="796720"/>
            <a:ext cx="6508447" cy="55887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4DB78EC-25C8-6803-A325-6B29C6F927D1}"/>
                  </a:ext>
                </a:extLst>
              </p:cNvPr>
              <p:cNvSpPr txBox="1"/>
              <p:nvPr/>
            </p:nvSpPr>
            <p:spPr>
              <a:xfrm>
                <a:off x="7870979" y="3160894"/>
                <a:ext cx="2291140" cy="860428"/>
              </a:xfrm>
              <a:prstGeom prst="rect">
                <a:avLst/>
              </a:prstGeom>
              <a:noFill/>
            </p:spPr>
            <p:txBody>
              <a:bodyPr wrap="none" rtlCol="0">
                <a:spAutoFit/>
              </a:bodyPr>
              <a:lstStyle/>
              <a:p>
                <a14:m>
                  <m:oMath xmlns:m="http://schemas.openxmlformats.org/officeDocument/2006/math">
                    <m:r>
                      <a:rPr lang="en-US" sz="3200" b="0" i="1" smtClean="0">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3200" i="1">
                            <a:effectLst/>
                            <a:latin typeface="Cambria Math" panose="02040503050406030204" pitchFamily="18" charset="0"/>
                            <a:ea typeface="Times New Roman" panose="02020603050405020304" pitchFamily="18" charset="0"/>
                          </a:rPr>
                        </m:ctrlPr>
                      </m:fPr>
                      <m:num>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sz="3200" i="1">
                                <a:effectLst/>
                                <a:latin typeface="Cambria Math" panose="02040503050406030204" pitchFamily="18" charset="0"/>
                                <a:ea typeface="Times New Roman" panose="02020603050405020304" pitchFamily="18" charset="0"/>
                              </a:rPr>
                            </m:ctrlPr>
                          </m:sSupPr>
                          <m:e>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−2</m:t>
                            </m:r>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𝑠</m:t>
                            </m:r>
                          </m:sup>
                        </m:sSup>
                      </m:num>
                      <m:den>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1−</m:t>
                        </m:r>
                        <m:sSup>
                          <m:sSupPr>
                            <m:ctrlPr>
                              <a:rPr lang="en-US" sz="3200" i="1">
                                <a:effectLst/>
                                <a:latin typeface="Cambria Math" panose="02040503050406030204" pitchFamily="18" charset="0"/>
                                <a:ea typeface="Times New Roman" panose="02020603050405020304" pitchFamily="18" charset="0"/>
                              </a:rPr>
                            </m:ctrlPr>
                          </m:sSupPr>
                          <m:e>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𝑒</m:t>
                            </m:r>
                          </m:e>
                          <m:sup>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−4</m:t>
                            </m:r>
                            <m:r>
                              <a:rPr lang="en-US" sz="3200" i="1">
                                <a:effectLst/>
                                <a:latin typeface="Cambria Math" panose="02040503050406030204" pitchFamily="18" charset="0"/>
                                <a:ea typeface="Times New Roman" panose="02020603050405020304" pitchFamily="18" charset="0"/>
                                <a:cs typeface="Times New Roman" panose="02020603050405020304" pitchFamily="18" charset="0"/>
                              </a:rPr>
                              <m:t>𝑁𝑠</m:t>
                            </m:r>
                          </m:sup>
                        </m:sSup>
                      </m:den>
                    </m:f>
                  </m:oMath>
                </a14:m>
                <a:r>
                  <a:rPr lang="en-US" sz="3200" dirty="0">
                    <a:effectLst/>
                  </a:rPr>
                  <a:t> </a:t>
                </a:r>
                <a:endParaRPr lang="en-US" sz="3200" dirty="0"/>
              </a:p>
            </p:txBody>
          </p:sp>
        </mc:Choice>
        <mc:Fallback xmlns="">
          <p:sp>
            <p:nvSpPr>
              <p:cNvPr id="4" name="TextBox 3">
                <a:extLst>
                  <a:ext uri="{FF2B5EF4-FFF2-40B4-BE49-F238E27FC236}">
                    <a16:creationId xmlns:a16="http://schemas.microsoft.com/office/drawing/2014/main" id="{B4DB78EC-25C8-6803-A325-6B29C6F927D1}"/>
                  </a:ext>
                </a:extLst>
              </p:cNvPr>
              <p:cNvSpPr txBox="1">
                <a:spLocks noRot="1" noChangeAspect="1" noMove="1" noResize="1" noEditPoints="1" noAdjustHandles="1" noChangeArrowheads="1" noChangeShapeType="1" noTextEdit="1"/>
              </p:cNvSpPr>
              <p:nvPr/>
            </p:nvSpPr>
            <p:spPr>
              <a:xfrm>
                <a:off x="7870979" y="3160894"/>
                <a:ext cx="2291140" cy="860428"/>
              </a:xfrm>
              <a:prstGeom prst="rect">
                <a:avLst/>
              </a:prstGeom>
              <a:blipFill>
                <a:blip r:embed="rId3"/>
                <a:stretch>
                  <a:fillRect b="-5882"/>
                </a:stretch>
              </a:blipFill>
            </p:spPr>
            <p:txBody>
              <a:bodyPr/>
              <a:lstStyle/>
              <a:p>
                <a:r>
                  <a:rPr lang="en-US">
                    <a:noFill/>
                  </a:rPr>
                  <a:t> </a:t>
                </a:r>
              </a:p>
            </p:txBody>
          </p:sp>
        </mc:Fallback>
      </mc:AlternateContent>
    </p:spTree>
    <p:extLst>
      <p:ext uri="{BB962C8B-B14F-4D97-AF65-F5344CB8AC3E}">
        <p14:creationId xmlns:p14="http://schemas.microsoft.com/office/powerpoint/2010/main" val="4017333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0AE1A7-FAFE-2C0D-7CA2-2BC8313378CC}"/>
              </a:ext>
            </a:extLst>
          </p:cNvPr>
          <p:cNvPicPr>
            <a:picLocks noChangeAspect="1"/>
          </p:cNvPicPr>
          <p:nvPr/>
        </p:nvPicPr>
        <p:blipFill rotWithShape="1">
          <a:blip r:embed="rId2"/>
          <a:srcRect t="36454" b="33857"/>
          <a:stretch/>
        </p:blipFill>
        <p:spPr>
          <a:xfrm>
            <a:off x="838200" y="2215578"/>
            <a:ext cx="10321894" cy="3965766"/>
          </a:xfrm>
          <a:prstGeom prst="rect">
            <a:avLst/>
          </a:prstGeom>
        </p:spPr>
      </p:pic>
      <p:sp>
        <p:nvSpPr>
          <p:cNvPr id="2" name="Title 1">
            <a:extLst>
              <a:ext uri="{FF2B5EF4-FFF2-40B4-BE49-F238E27FC236}">
                <a16:creationId xmlns:a16="http://schemas.microsoft.com/office/drawing/2014/main" id="{2EEC94AA-114C-21F4-9031-A946F36A33DD}"/>
              </a:ext>
            </a:extLst>
          </p:cNvPr>
          <p:cNvSpPr>
            <a:spLocks noGrp="1"/>
          </p:cNvSpPr>
          <p:nvPr>
            <p:ph type="title"/>
          </p:nvPr>
        </p:nvSpPr>
        <p:spPr/>
        <p:txBody>
          <a:bodyPr/>
          <a:lstStyle/>
          <a:p>
            <a:r>
              <a:rPr lang="en-US" dirty="0"/>
              <a:t>Nearly neutral regime</a:t>
            </a:r>
          </a:p>
        </p:txBody>
      </p:sp>
      <p:sp>
        <p:nvSpPr>
          <p:cNvPr id="8" name="Rectangle 7">
            <a:extLst>
              <a:ext uri="{FF2B5EF4-FFF2-40B4-BE49-F238E27FC236}">
                <a16:creationId xmlns:a16="http://schemas.microsoft.com/office/drawing/2014/main" id="{62337D6A-0271-1EA1-4FDC-931CD0960207}"/>
              </a:ext>
            </a:extLst>
          </p:cNvPr>
          <p:cNvSpPr/>
          <p:nvPr/>
        </p:nvSpPr>
        <p:spPr>
          <a:xfrm>
            <a:off x="6620256" y="2215578"/>
            <a:ext cx="195072" cy="36243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7274C80-773F-A550-8AE9-42ACEC2A6D6B}"/>
              </a:ext>
            </a:extLst>
          </p:cNvPr>
          <p:cNvSpPr txBox="1"/>
          <p:nvPr/>
        </p:nvSpPr>
        <p:spPr>
          <a:xfrm>
            <a:off x="6096000" y="5876972"/>
            <a:ext cx="1793633" cy="369332"/>
          </a:xfrm>
          <a:prstGeom prst="rect">
            <a:avLst/>
          </a:prstGeom>
          <a:noFill/>
        </p:spPr>
        <p:txBody>
          <a:bodyPr wrap="none" rtlCol="0">
            <a:spAutoFit/>
          </a:bodyPr>
          <a:lstStyle/>
          <a:p>
            <a:r>
              <a:rPr lang="en-US" dirty="0"/>
              <a:t>“Nearly neutral”</a:t>
            </a:r>
          </a:p>
        </p:txBody>
      </p:sp>
    </p:spTree>
    <p:extLst>
      <p:ext uri="{BB962C8B-B14F-4D97-AF65-F5344CB8AC3E}">
        <p14:creationId xmlns:p14="http://schemas.microsoft.com/office/powerpoint/2010/main" val="3326181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0AE1A7-FAFE-2C0D-7CA2-2BC8313378CC}"/>
              </a:ext>
            </a:extLst>
          </p:cNvPr>
          <p:cNvPicPr>
            <a:picLocks noChangeAspect="1"/>
          </p:cNvPicPr>
          <p:nvPr/>
        </p:nvPicPr>
        <p:blipFill rotWithShape="1">
          <a:blip r:embed="rId2"/>
          <a:srcRect t="36454" b="33857"/>
          <a:stretch/>
        </p:blipFill>
        <p:spPr>
          <a:xfrm>
            <a:off x="828261" y="2215578"/>
            <a:ext cx="10321894" cy="3965766"/>
          </a:xfrm>
          <a:prstGeom prst="rect">
            <a:avLst/>
          </a:prstGeom>
        </p:spPr>
      </p:pic>
      <p:sp>
        <p:nvSpPr>
          <p:cNvPr id="2" name="Title 1">
            <a:extLst>
              <a:ext uri="{FF2B5EF4-FFF2-40B4-BE49-F238E27FC236}">
                <a16:creationId xmlns:a16="http://schemas.microsoft.com/office/drawing/2014/main" id="{2EEC94AA-114C-21F4-9031-A946F36A33DD}"/>
              </a:ext>
            </a:extLst>
          </p:cNvPr>
          <p:cNvSpPr>
            <a:spLocks noGrp="1"/>
          </p:cNvSpPr>
          <p:nvPr>
            <p:ph type="title"/>
          </p:nvPr>
        </p:nvSpPr>
        <p:spPr/>
        <p:txBody>
          <a:bodyPr/>
          <a:lstStyle/>
          <a:p>
            <a:r>
              <a:rPr lang="en-US" dirty="0"/>
              <a:t>Strong selection regime</a:t>
            </a:r>
          </a:p>
        </p:txBody>
      </p:sp>
      <p:sp>
        <p:nvSpPr>
          <p:cNvPr id="8" name="Rectangle 7">
            <a:extLst>
              <a:ext uri="{FF2B5EF4-FFF2-40B4-BE49-F238E27FC236}">
                <a16:creationId xmlns:a16="http://schemas.microsoft.com/office/drawing/2014/main" id="{62337D6A-0271-1EA1-4FDC-931CD0960207}"/>
              </a:ext>
            </a:extLst>
          </p:cNvPr>
          <p:cNvSpPr/>
          <p:nvPr/>
        </p:nvSpPr>
        <p:spPr>
          <a:xfrm flipH="1">
            <a:off x="7991060" y="2215578"/>
            <a:ext cx="2298987" cy="33927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7274C80-773F-A550-8AE9-42ACEC2A6D6B}"/>
              </a:ext>
            </a:extLst>
          </p:cNvPr>
          <p:cNvSpPr txBox="1"/>
          <p:nvPr/>
        </p:nvSpPr>
        <p:spPr>
          <a:xfrm flipH="1">
            <a:off x="16633593" y="5876972"/>
            <a:ext cx="19617861" cy="369332"/>
          </a:xfrm>
          <a:prstGeom prst="rect">
            <a:avLst/>
          </a:prstGeom>
          <a:noFill/>
        </p:spPr>
        <p:txBody>
          <a:bodyPr wrap="square" rtlCol="0">
            <a:spAutoFit/>
          </a:bodyPr>
          <a:lstStyle/>
          <a:p>
            <a:r>
              <a:rPr lang="en-US" dirty="0"/>
              <a:t>“Nearly neutral”</a:t>
            </a:r>
          </a:p>
        </p:txBody>
      </p:sp>
      <p:sp>
        <p:nvSpPr>
          <p:cNvPr id="3" name="TextBox 2">
            <a:extLst>
              <a:ext uri="{FF2B5EF4-FFF2-40B4-BE49-F238E27FC236}">
                <a16:creationId xmlns:a16="http://schemas.microsoft.com/office/drawing/2014/main" id="{97F6787C-553E-72ED-4489-D0409D278D28}"/>
              </a:ext>
            </a:extLst>
          </p:cNvPr>
          <p:cNvSpPr txBox="1"/>
          <p:nvPr/>
        </p:nvSpPr>
        <p:spPr>
          <a:xfrm>
            <a:off x="7912608" y="5996678"/>
            <a:ext cx="2473532" cy="369332"/>
          </a:xfrm>
          <a:prstGeom prst="rect">
            <a:avLst/>
          </a:prstGeom>
          <a:noFill/>
        </p:spPr>
        <p:txBody>
          <a:bodyPr wrap="square" rtlCol="0">
            <a:spAutoFit/>
          </a:bodyPr>
          <a:lstStyle/>
          <a:p>
            <a:r>
              <a:rPr lang="en-US" dirty="0"/>
              <a:t>“Strongly selected”</a:t>
            </a:r>
          </a:p>
        </p:txBody>
      </p:sp>
    </p:spTree>
    <p:extLst>
      <p:ext uri="{BB962C8B-B14F-4D97-AF65-F5344CB8AC3E}">
        <p14:creationId xmlns:p14="http://schemas.microsoft.com/office/powerpoint/2010/main" val="4018082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0AE1A7-FAFE-2C0D-7CA2-2BC8313378CC}"/>
              </a:ext>
            </a:extLst>
          </p:cNvPr>
          <p:cNvPicPr>
            <a:picLocks noChangeAspect="1"/>
          </p:cNvPicPr>
          <p:nvPr/>
        </p:nvPicPr>
        <p:blipFill rotWithShape="1">
          <a:blip r:embed="rId2"/>
          <a:srcRect t="36454" b="33857"/>
          <a:stretch/>
        </p:blipFill>
        <p:spPr>
          <a:xfrm>
            <a:off x="828261" y="2215578"/>
            <a:ext cx="10321894" cy="3965766"/>
          </a:xfrm>
          <a:prstGeom prst="rect">
            <a:avLst/>
          </a:prstGeom>
        </p:spPr>
      </p:pic>
      <p:sp>
        <p:nvSpPr>
          <p:cNvPr id="2" name="Title 1">
            <a:extLst>
              <a:ext uri="{FF2B5EF4-FFF2-40B4-BE49-F238E27FC236}">
                <a16:creationId xmlns:a16="http://schemas.microsoft.com/office/drawing/2014/main" id="{2EEC94AA-114C-21F4-9031-A946F36A33DD}"/>
              </a:ext>
            </a:extLst>
          </p:cNvPr>
          <p:cNvSpPr>
            <a:spLocks noGrp="1"/>
          </p:cNvSpPr>
          <p:nvPr>
            <p:ph type="title"/>
          </p:nvPr>
        </p:nvSpPr>
        <p:spPr/>
        <p:txBody>
          <a:bodyPr/>
          <a:lstStyle/>
          <a:p>
            <a:r>
              <a:rPr lang="en-US" dirty="0"/>
              <a:t>Weak selection regime</a:t>
            </a:r>
          </a:p>
        </p:txBody>
      </p:sp>
      <p:sp>
        <p:nvSpPr>
          <p:cNvPr id="8" name="Rectangle 7">
            <a:extLst>
              <a:ext uri="{FF2B5EF4-FFF2-40B4-BE49-F238E27FC236}">
                <a16:creationId xmlns:a16="http://schemas.microsoft.com/office/drawing/2014/main" id="{62337D6A-0271-1EA1-4FDC-931CD0960207}"/>
              </a:ext>
            </a:extLst>
          </p:cNvPr>
          <p:cNvSpPr/>
          <p:nvPr/>
        </p:nvSpPr>
        <p:spPr>
          <a:xfrm>
            <a:off x="6808304" y="2215578"/>
            <a:ext cx="1182756" cy="33927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7274C80-773F-A550-8AE9-42ACEC2A6D6B}"/>
              </a:ext>
            </a:extLst>
          </p:cNvPr>
          <p:cNvSpPr txBox="1"/>
          <p:nvPr/>
        </p:nvSpPr>
        <p:spPr>
          <a:xfrm flipH="1">
            <a:off x="16633593" y="5876972"/>
            <a:ext cx="19617861" cy="369332"/>
          </a:xfrm>
          <a:prstGeom prst="rect">
            <a:avLst/>
          </a:prstGeom>
          <a:noFill/>
        </p:spPr>
        <p:txBody>
          <a:bodyPr wrap="square" rtlCol="0">
            <a:spAutoFit/>
          </a:bodyPr>
          <a:lstStyle/>
          <a:p>
            <a:r>
              <a:rPr lang="en-US" dirty="0"/>
              <a:t>“Nearly neutral”</a:t>
            </a:r>
          </a:p>
        </p:txBody>
      </p:sp>
      <p:sp>
        <p:nvSpPr>
          <p:cNvPr id="3" name="TextBox 2">
            <a:extLst>
              <a:ext uri="{FF2B5EF4-FFF2-40B4-BE49-F238E27FC236}">
                <a16:creationId xmlns:a16="http://schemas.microsoft.com/office/drawing/2014/main" id="{97F6787C-553E-72ED-4489-D0409D278D28}"/>
              </a:ext>
            </a:extLst>
          </p:cNvPr>
          <p:cNvSpPr txBox="1"/>
          <p:nvPr/>
        </p:nvSpPr>
        <p:spPr>
          <a:xfrm>
            <a:off x="6590704" y="5913858"/>
            <a:ext cx="2473532" cy="369332"/>
          </a:xfrm>
          <a:prstGeom prst="rect">
            <a:avLst/>
          </a:prstGeom>
          <a:noFill/>
        </p:spPr>
        <p:txBody>
          <a:bodyPr wrap="square" rtlCol="0">
            <a:spAutoFit/>
          </a:bodyPr>
          <a:lstStyle/>
          <a:p>
            <a:r>
              <a:rPr lang="en-US" dirty="0"/>
              <a:t>“Weakly selected”</a:t>
            </a:r>
          </a:p>
        </p:txBody>
      </p:sp>
    </p:spTree>
    <p:extLst>
      <p:ext uri="{BB962C8B-B14F-4D97-AF65-F5344CB8AC3E}">
        <p14:creationId xmlns:p14="http://schemas.microsoft.com/office/powerpoint/2010/main" val="444738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823E49-C958-DAE9-3C44-871D9D9E72C2}"/>
              </a:ext>
            </a:extLst>
          </p:cNvPr>
          <p:cNvSpPr txBox="1">
            <a:spLocks/>
          </p:cNvSpPr>
          <p:nvPr/>
        </p:nvSpPr>
        <p:spPr>
          <a:xfrm>
            <a:off x="319726" y="43779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Fixation time of a beneficial mutation is much faster than neutral</a:t>
            </a:r>
          </a:p>
        </p:txBody>
      </p:sp>
      <p:pic>
        <p:nvPicPr>
          <p:cNvPr id="2" name="Picture 1" descr="A graph of different types of lines&#10;&#10;Description automatically generated with medium confidence">
            <a:extLst>
              <a:ext uri="{FF2B5EF4-FFF2-40B4-BE49-F238E27FC236}">
                <a16:creationId xmlns:a16="http://schemas.microsoft.com/office/drawing/2014/main" id="{6D90C3C0-E5FE-8DAA-AE08-99C7BFFEE216}"/>
              </a:ext>
            </a:extLst>
          </p:cNvPr>
          <p:cNvPicPr>
            <a:picLocks noChangeAspect="1"/>
          </p:cNvPicPr>
          <p:nvPr/>
        </p:nvPicPr>
        <p:blipFill>
          <a:blip r:embed="rId2"/>
          <a:stretch>
            <a:fillRect/>
          </a:stretch>
        </p:blipFill>
        <p:spPr>
          <a:xfrm>
            <a:off x="769050" y="1872692"/>
            <a:ext cx="7498007" cy="4388307"/>
          </a:xfrm>
          <a:prstGeom prst="rect">
            <a:avLst/>
          </a:prstGeom>
        </p:spPr>
      </p:pic>
    </p:spTree>
    <p:extLst>
      <p:ext uri="{BB962C8B-B14F-4D97-AF65-F5344CB8AC3E}">
        <p14:creationId xmlns:p14="http://schemas.microsoft.com/office/powerpoint/2010/main" val="101693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A119B-DDF5-B743-8F42-FC12B8992825}"/>
              </a:ext>
            </a:extLst>
          </p:cNvPr>
          <p:cNvSpPr>
            <a:spLocks noGrp="1"/>
          </p:cNvSpPr>
          <p:nvPr>
            <p:ph type="title"/>
          </p:nvPr>
        </p:nvSpPr>
        <p:spPr>
          <a:xfrm>
            <a:off x="838200" y="365126"/>
            <a:ext cx="10515600" cy="939568"/>
          </a:xfrm>
        </p:spPr>
        <p:txBody>
          <a:bodyPr>
            <a:normAutofit/>
          </a:bodyPr>
          <a:lstStyle/>
          <a:p>
            <a:r>
              <a:rPr lang="en-US" sz="4000" dirty="0"/>
              <a:t>Wright-Fisher model with selection</a:t>
            </a:r>
          </a:p>
        </p:txBody>
      </p:sp>
      <p:sp>
        <p:nvSpPr>
          <p:cNvPr id="3" name="Content Placeholder 2">
            <a:extLst>
              <a:ext uri="{FF2B5EF4-FFF2-40B4-BE49-F238E27FC236}">
                <a16:creationId xmlns:a16="http://schemas.microsoft.com/office/drawing/2014/main" id="{1FAD2193-7DCD-EE49-A8D3-FBF776B33466}"/>
              </a:ext>
            </a:extLst>
          </p:cNvPr>
          <p:cNvSpPr>
            <a:spLocks noGrp="1"/>
          </p:cNvSpPr>
          <p:nvPr>
            <p:ph idx="1"/>
          </p:nvPr>
        </p:nvSpPr>
        <p:spPr>
          <a:xfrm>
            <a:off x="563657" y="1670601"/>
            <a:ext cx="4666712" cy="4493129"/>
          </a:xfrm>
        </p:spPr>
        <p:txBody>
          <a:bodyPr>
            <a:normAutofit fontScale="92500" lnSpcReduction="20000"/>
          </a:bodyPr>
          <a:lstStyle/>
          <a:p>
            <a:pPr marL="0" indent="0" algn="ctr">
              <a:buNone/>
            </a:pPr>
            <a:r>
              <a:rPr lang="en-US" sz="3600" b="1" dirty="0"/>
              <a:t>Mutation</a:t>
            </a:r>
          </a:p>
          <a:p>
            <a:pPr marL="0" indent="0" algn="ctr">
              <a:buNone/>
            </a:pPr>
            <a:endParaRPr lang="en-US" sz="3600" dirty="0"/>
          </a:p>
          <a:p>
            <a:pPr marL="0" indent="0" algn="ctr">
              <a:buNone/>
            </a:pPr>
            <a:r>
              <a:rPr lang="en-US" sz="3600" b="1" dirty="0"/>
              <a:t>Selection</a:t>
            </a:r>
          </a:p>
          <a:p>
            <a:pPr marL="0" indent="0" algn="ctr">
              <a:buNone/>
            </a:pPr>
            <a:endParaRPr lang="en-US" sz="3600" dirty="0"/>
          </a:p>
          <a:p>
            <a:pPr marL="0" indent="0" algn="ctr">
              <a:buNone/>
            </a:pPr>
            <a:r>
              <a:rPr lang="en-US" sz="3600" b="1" dirty="0"/>
              <a:t>Drift</a:t>
            </a:r>
          </a:p>
          <a:p>
            <a:pPr marL="0" indent="0" algn="ctr">
              <a:buNone/>
            </a:pPr>
            <a:endParaRPr lang="en-US" sz="3600" dirty="0"/>
          </a:p>
          <a:p>
            <a:pPr marL="0" indent="0" algn="ctr">
              <a:buNone/>
            </a:pPr>
            <a:r>
              <a:rPr lang="en-US" sz="3600" strike="sngStrike" dirty="0"/>
              <a:t>Recombination</a:t>
            </a:r>
          </a:p>
          <a:p>
            <a:pPr marL="0" indent="0" algn="ctr">
              <a:buNone/>
            </a:pPr>
            <a:endParaRPr lang="en-US" sz="3600" strike="sngStrike" dirty="0"/>
          </a:p>
          <a:p>
            <a:pPr marL="0" indent="0" algn="ctr">
              <a:buNone/>
            </a:pPr>
            <a:r>
              <a:rPr lang="en-US" sz="3600" strike="sngStrike" dirty="0"/>
              <a:t>Migration</a:t>
            </a:r>
          </a:p>
          <a:p>
            <a:pPr marL="0" indent="0" algn="ctr">
              <a:buNone/>
            </a:pPr>
            <a:endParaRPr lang="en-US" sz="3200" dirty="0"/>
          </a:p>
        </p:txBody>
      </p:sp>
      <p:sp>
        <p:nvSpPr>
          <p:cNvPr id="4" name="Right Arrow 3">
            <a:extLst>
              <a:ext uri="{FF2B5EF4-FFF2-40B4-BE49-F238E27FC236}">
                <a16:creationId xmlns:a16="http://schemas.microsoft.com/office/drawing/2014/main" id="{22507525-08E7-AE2A-8AC2-367E605D553B}"/>
              </a:ext>
            </a:extLst>
          </p:cNvPr>
          <p:cNvSpPr/>
          <p:nvPr/>
        </p:nvSpPr>
        <p:spPr>
          <a:xfrm>
            <a:off x="4974336" y="3169920"/>
            <a:ext cx="1024128" cy="11826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67643CE7-8B16-6202-3025-716B06F7F862}"/>
              </a:ext>
            </a:extLst>
          </p:cNvPr>
          <p:cNvSpPr txBox="1">
            <a:spLocks/>
          </p:cNvSpPr>
          <p:nvPr/>
        </p:nvSpPr>
        <p:spPr>
          <a:xfrm>
            <a:off x="5705856" y="3493008"/>
            <a:ext cx="5133383" cy="7251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t>Allele frequencies</a:t>
            </a:r>
            <a:endParaRPr lang="en-US" sz="3200" dirty="0"/>
          </a:p>
        </p:txBody>
      </p:sp>
    </p:spTree>
    <p:extLst>
      <p:ext uri="{BB962C8B-B14F-4D97-AF65-F5344CB8AC3E}">
        <p14:creationId xmlns:p14="http://schemas.microsoft.com/office/powerpoint/2010/main" val="369217459"/>
      </p:ext>
    </p:extLst>
  </p:cSld>
  <p:clrMapOvr>
    <a:masterClrMapping/>
  </p:clrMapOvr>
  <mc:AlternateContent xmlns:mc="http://schemas.openxmlformats.org/markup-compatibility/2006" xmlns:p14="http://schemas.microsoft.com/office/powerpoint/2010/main">
    <mc:Choice Requires="p14">
      <p:transition spd="slow" p14:dur="2000" advTm="14821"/>
    </mc:Choice>
    <mc:Fallback xmlns="">
      <p:transition spd="slow" advTm="1482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823E49-C958-DAE9-3C44-871D9D9E72C2}"/>
              </a:ext>
            </a:extLst>
          </p:cNvPr>
          <p:cNvSpPr txBox="1">
            <a:spLocks/>
          </p:cNvSpPr>
          <p:nvPr/>
        </p:nvSpPr>
        <p:spPr>
          <a:xfrm>
            <a:off x="319726" y="43779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Fixation time of a beneficial mutation is much faster than neutral</a:t>
            </a:r>
          </a:p>
        </p:txBody>
      </p:sp>
      <p:pic>
        <p:nvPicPr>
          <p:cNvPr id="3" name="Picture 2" descr="A graph of different types of lines&#10;&#10;Description automatically generated with medium confidence">
            <a:extLst>
              <a:ext uri="{FF2B5EF4-FFF2-40B4-BE49-F238E27FC236}">
                <a16:creationId xmlns:a16="http://schemas.microsoft.com/office/drawing/2014/main" id="{80A21170-90B5-C3E7-8F1E-65B89D889C46}"/>
              </a:ext>
            </a:extLst>
          </p:cNvPr>
          <p:cNvPicPr>
            <a:picLocks noChangeAspect="1"/>
          </p:cNvPicPr>
          <p:nvPr/>
        </p:nvPicPr>
        <p:blipFill>
          <a:blip r:embed="rId2"/>
          <a:stretch>
            <a:fillRect/>
          </a:stretch>
        </p:blipFill>
        <p:spPr>
          <a:xfrm>
            <a:off x="769050" y="1872692"/>
            <a:ext cx="7498007" cy="4388307"/>
          </a:xfrm>
          <a:prstGeom prst="rect">
            <a:avLst/>
          </a:prstGeom>
        </p:spPr>
      </p:pic>
      <p:sp>
        <p:nvSpPr>
          <p:cNvPr id="2" name="Rectangle 1">
            <a:extLst>
              <a:ext uri="{FF2B5EF4-FFF2-40B4-BE49-F238E27FC236}">
                <a16:creationId xmlns:a16="http://schemas.microsoft.com/office/drawing/2014/main" id="{78ADE565-DA5A-6F49-632C-31774D79047F}"/>
              </a:ext>
            </a:extLst>
          </p:cNvPr>
          <p:cNvSpPr/>
          <p:nvPr/>
        </p:nvSpPr>
        <p:spPr>
          <a:xfrm flipH="1">
            <a:off x="2633869" y="2468880"/>
            <a:ext cx="5633188" cy="2500685"/>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36593B-C129-B28B-B254-B6275DD5478C}"/>
                  </a:ext>
                </a:extLst>
              </p:cNvPr>
              <p:cNvSpPr txBox="1"/>
              <p:nvPr/>
            </p:nvSpPr>
            <p:spPr>
              <a:xfrm>
                <a:off x="8287017" y="3042471"/>
                <a:ext cx="3689717" cy="1548309"/>
              </a:xfrm>
              <a:prstGeom prst="rect">
                <a:avLst/>
              </a:prstGeom>
              <a:noFill/>
            </p:spPr>
            <p:txBody>
              <a:bodyPr wrap="square" rtlCol="0">
                <a:spAutoFit/>
              </a:bodyPr>
              <a:lstStyle/>
              <a:p>
                <a:r>
                  <a:rPr lang="en-US" sz="2400" b="1" dirty="0">
                    <a:solidFill>
                      <a:srgbClr val="C00000"/>
                    </a:solidFill>
                  </a:rPr>
                  <a:t>Deterministic regime:</a:t>
                </a:r>
              </a:p>
              <a:p>
                <a:pPr/>
                <a14:m>
                  <m:oMathPara xmlns:m="http://schemas.openxmlformats.org/officeDocument/2006/math">
                    <m:oMathParaPr>
                      <m:jc m:val="centerGroup"/>
                    </m:oMathParaPr>
                    <m:oMath xmlns:m="http://schemas.openxmlformats.org/officeDocument/2006/math">
                      <m:r>
                        <a:rPr lang="en-US" sz="2400" b="1" i="1" smtClean="0">
                          <a:solidFill>
                            <a:srgbClr val="C00000"/>
                          </a:solidFill>
                          <a:latin typeface="Cambria Math" panose="02040503050406030204" pitchFamily="18" charset="0"/>
                        </a:rPr>
                        <m:t>𝑬</m:t>
                      </m:r>
                      <m:d>
                        <m:dPr>
                          <m:ctrlPr>
                            <a:rPr lang="en-US" sz="2400" b="1" i="1" smtClean="0">
                              <a:solidFill>
                                <a:srgbClr val="C00000"/>
                              </a:solidFill>
                              <a:latin typeface="Cambria Math" panose="02040503050406030204" pitchFamily="18" charset="0"/>
                            </a:rPr>
                          </m:ctrlPr>
                        </m:dPr>
                        <m:e>
                          <m:r>
                            <a:rPr lang="en-US" sz="2400" b="1" i="0" smtClean="0">
                              <a:solidFill>
                                <a:srgbClr val="C00000"/>
                              </a:solidFill>
                              <a:latin typeface="Cambria Math" panose="02040503050406030204" pitchFamily="18" charset="0"/>
                            </a:rPr>
                            <m:t>𝚫</m:t>
                          </m:r>
                          <m:r>
                            <a:rPr lang="en-US" sz="2400" b="1" i="0" smtClean="0">
                              <a:solidFill>
                                <a:srgbClr val="C00000"/>
                              </a:solidFill>
                              <a:latin typeface="Cambria Math" panose="02040503050406030204" pitchFamily="18" charset="0"/>
                            </a:rPr>
                            <m:t>𝐩</m:t>
                          </m:r>
                          <m:r>
                            <a:rPr lang="en-US" sz="2400" b="1" i="0" smtClean="0">
                              <a:solidFill>
                                <a:srgbClr val="C00000"/>
                              </a:solidFill>
                              <a:latin typeface="Cambria Math" panose="02040503050406030204" pitchFamily="18" charset="0"/>
                            </a:rPr>
                            <m:t>|</m:t>
                          </m:r>
                          <m:r>
                            <a:rPr lang="en-US" sz="2400" b="1" i="0" smtClean="0">
                              <a:solidFill>
                                <a:srgbClr val="C00000"/>
                              </a:solidFill>
                              <a:latin typeface="Cambria Math" panose="02040503050406030204" pitchFamily="18" charset="0"/>
                            </a:rPr>
                            <m:t>𝐟𝐢𝐱</m:t>
                          </m:r>
                        </m:e>
                      </m:d>
                      <m:r>
                        <a:rPr lang="en-US" sz="2400" b="1" i="0" smtClean="0">
                          <a:solidFill>
                            <a:srgbClr val="C00000"/>
                          </a:solidFill>
                          <a:latin typeface="Cambria Math" panose="02040503050406030204" pitchFamily="18" charset="0"/>
                        </a:rPr>
                        <m:t>=</m:t>
                      </m:r>
                      <m:r>
                        <a:rPr lang="en-US" sz="2400" b="1" i="0" smtClean="0">
                          <a:solidFill>
                            <a:srgbClr val="C00000"/>
                          </a:solidFill>
                          <a:latin typeface="Cambria Math" panose="02040503050406030204" pitchFamily="18" charset="0"/>
                        </a:rPr>
                        <m:t>𝐄</m:t>
                      </m:r>
                      <m:d>
                        <m:dPr>
                          <m:ctrlPr>
                            <a:rPr lang="en-US" sz="2400" b="1" i="1" smtClean="0">
                              <a:solidFill>
                                <a:srgbClr val="C00000"/>
                              </a:solidFill>
                              <a:latin typeface="Cambria Math" panose="02040503050406030204" pitchFamily="18" charset="0"/>
                            </a:rPr>
                          </m:ctrlPr>
                        </m:dPr>
                        <m:e>
                          <m:r>
                            <a:rPr lang="en-US" sz="2400" b="1" i="0" smtClean="0">
                              <a:solidFill>
                                <a:srgbClr val="C00000"/>
                              </a:solidFill>
                              <a:latin typeface="Cambria Math" panose="02040503050406030204" pitchFamily="18" charset="0"/>
                            </a:rPr>
                            <m:t>𝚫</m:t>
                          </m:r>
                          <m:r>
                            <a:rPr lang="en-US" sz="2400" b="1" i="0" smtClean="0">
                              <a:solidFill>
                                <a:srgbClr val="C00000"/>
                              </a:solidFill>
                              <a:latin typeface="Cambria Math" panose="02040503050406030204" pitchFamily="18" charset="0"/>
                            </a:rPr>
                            <m:t>𝐩</m:t>
                          </m:r>
                        </m:e>
                      </m:d>
                      <m:r>
                        <a:rPr lang="en-US" sz="2400" b="1" i="0" smtClean="0">
                          <a:solidFill>
                            <a:srgbClr val="C00000"/>
                          </a:solidFill>
                          <a:latin typeface="Cambria Math" panose="02040503050406030204" pitchFamily="18" charset="0"/>
                        </a:rPr>
                        <m:t>=</m:t>
                      </m:r>
                      <m:f>
                        <m:fPr>
                          <m:ctrlPr>
                            <a:rPr lang="en-US" sz="2400" i="1" smtClean="0">
                              <a:solidFill>
                                <a:srgbClr val="C00000"/>
                              </a:solidFill>
                              <a:latin typeface="Cambria Math" panose="02040503050406030204" pitchFamily="18" charset="0"/>
                            </a:rPr>
                          </m:ctrlPr>
                        </m:fPr>
                        <m:num>
                          <m:r>
                            <a:rPr lang="en-US" sz="2400" i="1">
                              <a:solidFill>
                                <a:srgbClr val="C00000"/>
                              </a:solidFill>
                              <a:latin typeface="Cambria Math" panose="02040503050406030204" pitchFamily="18" charset="0"/>
                            </a:rPr>
                            <m:t>𝑠𝑝</m:t>
                          </m:r>
                          <m:d>
                            <m:dPr>
                              <m:ctrlPr>
                                <a:rPr lang="en-US" sz="2400" i="1">
                                  <a:solidFill>
                                    <a:srgbClr val="C00000"/>
                                  </a:solidFill>
                                  <a:latin typeface="Cambria Math" panose="02040503050406030204" pitchFamily="18" charset="0"/>
                                </a:rPr>
                              </m:ctrlPr>
                            </m:dPr>
                            <m:e>
                              <m:r>
                                <a:rPr lang="en-US" sz="2400" i="1">
                                  <a:solidFill>
                                    <a:srgbClr val="C00000"/>
                                  </a:solidFill>
                                  <a:latin typeface="Cambria Math" panose="02040503050406030204" pitchFamily="18" charset="0"/>
                                </a:rPr>
                                <m:t>1−</m:t>
                              </m:r>
                              <m:r>
                                <a:rPr lang="en-US" sz="2400" i="1">
                                  <a:solidFill>
                                    <a:srgbClr val="C00000"/>
                                  </a:solidFill>
                                  <a:latin typeface="Cambria Math" panose="02040503050406030204" pitchFamily="18" charset="0"/>
                                </a:rPr>
                                <m:t>𝑝</m:t>
                              </m:r>
                            </m:e>
                          </m:d>
                        </m:num>
                        <m:den>
                          <m:acc>
                            <m:accPr>
                              <m:chr m:val="̅"/>
                              <m:ctrlPr>
                                <a:rPr lang="en-US" sz="2400" i="1">
                                  <a:solidFill>
                                    <a:srgbClr val="C00000"/>
                                  </a:solidFill>
                                  <a:latin typeface="Cambria Math" panose="02040503050406030204" pitchFamily="18" charset="0"/>
                                </a:rPr>
                              </m:ctrlPr>
                            </m:accPr>
                            <m:e>
                              <m:r>
                                <a:rPr lang="en-US" sz="2400" i="1">
                                  <a:solidFill>
                                    <a:srgbClr val="C00000"/>
                                  </a:solidFill>
                                  <a:latin typeface="Cambria Math" panose="02040503050406030204" pitchFamily="18" charset="0"/>
                                </a:rPr>
                                <m:t>𝑊</m:t>
                              </m:r>
                            </m:e>
                          </m:acc>
                        </m:den>
                      </m:f>
                    </m:oMath>
                  </m:oMathPara>
                </a14:m>
                <a:endParaRPr lang="en-US" sz="2400" b="1" dirty="0">
                  <a:solidFill>
                    <a:srgbClr val="C00000"/>
                  </a:solidFill>
                </a:endParaRPr>
              </a:p>
            </p:txBody>
          </p:sp>
        </mc:Choice>
        <mc:Fallback xmlns="">
          <p:sp>
            <p:nvSpPr>
              <p:cNvPr id="5" name="TextBox 4">
                <a:extLst>
                  <a:ext uri="{FF2B5EF4-FFF2-40B4-BE49-F238E27FC236}">
                    <a16:creationId xmlns:a16="http://schemas.microsoft.com/office/drawing/2014/main" id="{9236593B-C129-B28B-B254-B6275DD5478C}"/>
                  </a:ext>
                </a:extLst>
              </p:cNvPr>
              <p:cNvSpPr txBox="1">
                <a:spLocks noRot="1" noChangeAspect="1" noMove="1" noResize="1" noEditPoints="1" noAdjustHandles="1" noChangeArrowheads="1" noChangeShapeType="1" noTextEdit="1"/>
              </p:cNvSpPr>
              <p:nvPr/>
            </p:nvSpPr>
            <p:spPr>
              <a:xfrm>
                <a:off x="8287017" y="3042471"/>
                <a:ext cx="3689717" cy="1548309"/>
              </a:xfrm>
              <a:prstGeom prst="rect">
                <a:avLst/>
              </a:prstGeom>
              <a:blipFill>
                <a:blip r:embed="rId3"/>
                <a:stretch>
                  <a:fillRect l="-2397" t="-3252" b="-3252"/>
                </a:stretch>
              </a:blipFill>
            </p:spPr>
            <p:txBody>
              <a:bodyPr/>
              <a:lstStyle/>
              <a:p>
                <a:r>
                  <a:rPr lang="en-US">
                    <a:noFill/>
                  </a:rPr>
                  <a:t> </a:t>
                </a:r>
              </a:p>
            </p:txBody>
          </p:sp>
        </mc:Fallback>
      </mc:AlternateContent>
    </p:spTree>
    <p:extLst>
      <p:ext uri="{BB962C8B-B14F-4D97-AF65-F5344CB8AC3E}">
        <p14:creationId xmlns:p14="http://schemas.microsoft.com/office/powerpoint/2010/main" val="1073269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1940-BE66-30DE-5535-632FC4E9FBDA}"/>
              </a:ext>
            </a:extLst>
          </p:cNvPr>
          <p:cNvSpPr>
            <a:spLocks noGrp="1"/>
          </p:cNvSpPr>
          <p:nvPr>
            <p:ph type="title"/>
          </p:nvPr>
        </p:nvSpPr>
        <p:spPr/>
        <p:txBody>
          <a:bodyPr/>
          <a:lstStyle/>
          <a:p>
            <a:r>
              <a:rPr lang="en-US" dirty="0"/>
              <a:t>Mutation-selection balance</a:t>
            </a:r>
          </a:p>
        </p:txBody>
      </p:sp>
      <p:sp>
        <p:nvSpPr>
          <p:cNvPr id="21" name="Triangle 20">
            <a:extLst>
              <a:ext uri="{FF2B5EF4-FFF2-40B4-BE49-F238E27FC236}">
                <a16:creationId xmlns:a16="http://schemas.microsoft.com/office/drawing/2014/main" id="{38F4F6ED-0E97-0BB6-0A5A-65F68587274A}"/>
              </a:ext>
            </a:extLst>
          </p:cNvPr>
          <p:cNvSpPr/>
          <p:nvPr/>
        </p:nvSpPr>
        <p:spPr>
          <a:xfrm rot="10800000">
            <a:off x="3591895" y="2437893"/>
            <a:ext cx="1702916" cy="2842455"/>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651BD9F-E56D-0F3B-B9E5-80FAD9BD0FFB}"/>
              </a:ext>
            </a:extLst>
          </p:cNvPr>
          <p:cNvSpPr txBox="1"/>
          <p:nvPr/>
        </p:nvSpPr>
        <p:spPr>
          <a:xfrm rot="16200000">
            <a:off x="2412776" y="3674455"/>
            <a:ext cx="66877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Time</a:t>
            </a:r>
          </a:p>
        </p:txBody>
      </p:sp>
      <p:cxnSp>
        <p:nvCxnSpPr>
          <p:cNvPr id="24" name="Straight Arrow Connector 23">
            <a:extLst>
              <a:ext uri="{FF2B5EF4-FFF2-40B4-BE49-F238E27FC236}">
                <a16:creationId xmlns:a16="http://schemas.microsoft.com/office/drawing/2014/main" id="{76294CE5-F3AB-CA01-1C38-96913CD3DC98}"/>
              </a:ext>
            </a:extLst>
          </p:cNvPr>
          <p:cNvCxnSpPr>
            <a:cxnSpLocks/>
          </p:cNvCxnSpPr>
          <p:nvPr/>
        </p:nvCxnSpPr>
        <p:spPr>
          <a:xfrm>
            <a:off x="3034544" y="2356893"/>
            <a:ext cx="0" cy="3004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F6C475A3-A51B-E8BD-7BE6-D09D7754B1D5}"/>
              </a:ext>
            </a:extLst>
          </p:cNvPr>
          <p:cNvSpPr txBox="1"/>
          <p:nvPr/>
        </p:nvSpPr>
        <p:spPr>
          <a:xfrm>
            <a:off x="5399314" y="2381430"/>
            <a:ext cx="2853282" cy="369332"/>
          </a:xfrm>
          <a:prstGeom prst="rect">
            <a:avLst/>
          </a:prstGeom>
          <a:noFill/>
        </p:spPr>
        <p:txBody>
          <a:bodyPr wrap="none" rtlCol="0">
            <a:spAutoFit/>
          </a:bodyPr>
          <a:lstStyle/>
          <a:p>
            <a:r>
              <a:rPr lang="en-US" dirty="0"/>
              <a:t>Mutation event: one carrier</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256545C-C527-CAB2-265C-C9A599CB2645}"/>
                  </a:ext>
                </a:extLst>
              </p:cNvPr>
              <p:cNvSpPr txBox="1"/>
              <p:nvPr/>
            </p:nvSpPr>
            <p:spPr>
              <a:xfrm>
                <a:off x="5399314" y="3059668"/>
                <a:ext cx="3350789" cy="369332"/>
              </a:xfrm>
              <a:prstGeom prst="rect">
                <a:avLst/>
              </a:prstGeom>
              <a:noFill/>
            </p:spPr>
            <p:txBody>
              <a:bodyPr wrap="none" rtlCol="0">
                <a:spAutoFit/>
              </a:bodyPr>
              <a:lstStyle/>
              <a:p>
                <a:r>
                  <a:rPr lang="en-US" dirty="0"/>
                  <a:t>1 generation later: </a:t>
                </a:r>
                <a14:m>
                  <m:oMath xmlns:m="http://schemas.openxmlformats.org/officeDocument/2006/math">
                    <m:r>
                      <a:rPr lang="en-US" i="1" dirty="0">
                        <a:latin typeface="Cambria Math" panose="02040503050406030204" pitchFamily="18" charset="0"/>
                      </a:rPr>
                      <m:t>1+</m:t>
                    </m:r>
                    <m:r>
                      <a:rPr lang="en-US" i="1" dirty="0">
                        <a:latin typeface="Cambria Math" panose="02040503050406030204" pitchFamily="18" charset="0"/>
                      </a:rPr>
                      <m:t>𝑠</m:t>
                    </m:r>
                    <m:r>
                      <a:rPr lang="en-US" i="1" dirty="0">
                        <a:latin typeface="Cambria Math" panose="02040503050406030204" pitchFamily="18" charset="0"/>
                      </a:rPr>
                      <m:t> </m:t>
                    </m:r>
                  </m:oMath>
                </a14:m>
                <a:r>
                  <a:rPr lang="en-US" dirty="0"/>
                  <a:t>carriers</a:t>
                </a:r>
              </a:p>
            </p:txBody>
          </p:sp>
        </mc:Choice>
        <mc:Fallback>
          <p:sp>
            <p:nvSpPr>
              <p:cNvPr id="28" name="TextBox 27">
                <a:extLst>
                  <a:ext uri="{FF2B5EF4-FFF2-40B4-BE49-F238E27FC236}">
                    <a16:creationId xmlns:a16="http://schemas.microsoft.com/office/drawing/2014/main" id="{B256545C-C527-CAB2-265C-C9A599CB2645}"/>
                  </a:ext>
                </a:extLst>
              </p:cNvPr>
              <p:cNvSpPr txBox="1">
                <a:spLocks noRot="1" noChangeAspect="1" noMove="1" noResize="1" noEditPoints="1" noAdjustHandles="1" noChangeArrowheads="1" noChangeShapeType="1" noTextEdit="1"/>
              </p:cNvSpPr>
              <p:nvPr/>
            </p:nvSpPr>
            <p:spPr>
              <a:xfrm>
                <a:off x="5399314" y="3059668"/>
                <a:ext cx="3350789" cy="369332"/>
              </a:xfrm>
              <a:prstGeom prst="rect">
                <a:avLst/>
              </a:prstGeom>
              <a:blipFill>
                <a:blip r:embed="rId2"/>
                <a:stretch>
                  <a:fillRect l="-1894" t="-6452" r="-758"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9DAD9D93-152C-9163-4524-D8E1F3FC54BD}"/>
                  </a:ext>
                </a:extLst>
              </p:cNvPr>
              <p:cNvSpPr txBox="1"/>
              <p:nvPr/>
            </p:nvSpPr>
            <p:spPr>
              <a:xfrm>
                <a:off x="5399314" y="4797980"/>
                <a:ext cx="3689472" cy="369332"/>
              </a:xfrm>
              <a:prstGeom prst="rect">
                <a:avLst/>
              </a:prstGeom>
              <a:noFill/>
            </p:spPr>
            <p:txBody>
              <a:bodyPr wrap="none" rtlCol="0">
                <a:spAutoFit/>
              </a:bodyPr>
              <a:lstStyle/>
              <a:p>
                <a:r>
                  <a:rPr lang="en-US" i="1" dirty="0"/>
                  <a:t>t</a:t>
                </a:r>
                <a:r>
                  <a:rPr lang="en-US" dirty="0"/>
                  <a:t> generations later: </a:t>
                </a:r>
                <a14:m>
                  <m:oMath xmlns:m="http://schemas.openxmlformats.org/officeDocument/2006/math">
                    <m:sSup>
                      <m:sSupPr>
                        <m:ctrlPr>
                          <a:rPr lang="en-US" b="0" i="1" dirty="0" smtClean="0">
                            <a:latin typeface="Cambria Math" panose="02040503050406030204" pitchFamily="18" charset="0"/>
                          </a:rPr>
                        </m:ctrlPr>
                      </m:sSupPr>
                      <m:e>
                        <m:d>
                          <m:dPr>
                            <m:ctrlPr>
                              <a:rPr lang="en-US" i="1" dirty="0" smtClean="0">
                                <a:latin typeface="Cambria Math" panose="02040503050406030204" pitchFamily="18" charset="0"/>
                              </a:rPr>
                            </m:ctrlPr>
                          </m:dPr>
                          <m:e>
                            <m:r>
                              <a:rPr lang="en-US" i="1" dirty="0" smtClean="0">
                                <a:latin typeface="Cambria Math" panose="02040503050406030204" pitchFamily="18" charset="0"/>
                              </a:rPr>
                              <m:t>1+</m:t>
                            </m:r>
                            <m:r>
                              <a:rPr lang="en-US" i="1" dirty="0" smtClean="0">
                                <a:latin typeface="Cambria Math" panose="02040503050406030204" pitchFamily="18" charset="0"/>
                              </a:rPr>
                              <m:t>𝑠</m:t>
                            </m:r>
                          </m:e>
                        </m:d>
                      </m:e>
                      <m:sup>
                        <m:r>
                          <a:rPr lang="en-US" b="0" i="1" dirty="0" smtClean="0">
                            <a:latin typeface="Cambria Math" panose="02040503050406030204" pitchFamily="18" charset="0"/>
                          </a:rPr>
                          <m:t>𝑡</m:t>
                        </m:r>
                      </m:sup>
                    </m:sSup>
                  </m:oMath>
                </a14:m>
                <a:r>
                  <a:rPr lang="en-US" dirty="0"/>
                  <a:t> carriers</a:t>
                </a:r>
              </a:p>
            </p:txBody>
          </p:sp>
        </mc:Choice>
        <mc:Fallback>
          <p:sp>
            <p:nvSpPr>
              <p:cNvPr id="29" name="TextBox 28">
                <a:extLst>
                  <a:ext uri="{FF2B5EF4-FFF2-40B4-BE49-F238E27FC236}">
                    <a16:creationId xmlns:a16="http://schemas.microsoft.com/office/drawing/2014/main" id="{9DAD9D93-152C-9163-4524-D8E1F3FC54BD}"/>
                  </a:ext>
                </a:extLst>
              </p:cNvPr>
              <p:cNvSpPr txBox="1">
                <a:spLocks noRot="1" noChangeAspect="1" noMove="1" noResize="1" noEditPoints="1" noAdjustHandles="1" noChangeArrowheads="1" noChangeShapeType="1" noTextEdit="1"/>
              </p:cNvSpPr>
              <p:nvPr/>
            </p:nvSpPr>
            <p:spPr>
              <a:xfrm>
                <a:off x="5399314" y="4797980"/>
                <a:ext cx="3689472" cy="369332"/>
              </a:xfrm>
              <a:prstGeom prst="rect">
                <a:avLst/>
              </a:prstGeom>
              <a:blipFill>
                <a:blip r:embed="rId3"/>
                <a:stretch>
                  <a:fillRect l="-1718" t="-6452" r="-344" b="-2258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F0B536C-B12F-434C-417D-FAFAC969C818}"/>
              </a:ext>
            </a:extLst>
          </p:cNvPr>
          <p:cNvSpPr txBox="1"/>
          <p:nvPr/>
        </p:nvSpPr>
        <p:spPr>
          <a:xfrm rot="16200000">
            <a:off x="5288559" y="3928824"/>
            <a:ext cx="381836"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750953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5A34A-B11C-2965-3582-9577B345E4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4A1DF8-0256-4B87-ECC8-CF34D71F0BB5}"/>
              </a:ext>
            </a:extLst>
          </p:cNvPr>
          <p:cNvSpPr>
            <a:spLocks noGrp="1"/>
          </p:cNvSpPr>
          <p:nvPr>
            <p:ph type="title"/>
          </p:nvPr>
        </p:nvSpPr>
        <p:spPr/>
        <p:txBody>
          <a:bodyPr/>
          <a:lstStyle/>
          <a:p>
            <a:r>
              <a:rPr lang="en-US" dirty="0"/>
              <a:t>Mutation-selection balance</a:t>
            </a:r>
          </a:p>
        </p:txBody>
      </p:sp>
      <p:sp>
        <p:nvSpPr>
          <p:cNvPr id="7" name="Rectangle 6">
            <a:extLst>
              <a:ext uri="{FF2B5EF4-FFF2-40B4-BE49-F238E27FC236}">
                <a16:creationId xmlns:a16="http://schemas.microsoft.com/office/drawing/2014/main" id="{6635846B-7F07-546F-A055-A3D6502E9B5D}"/>
              </a:ext>
            </a:extLst>
          </p:cNvPr>
          <p:cNvSpPr/>
          <p:nvPr/>
        </p:nvSpPr>
        <p:spPr>
          <a:xfrm>
            <a:off x="3321927" y="1690688"/>
            <a:ext cx="4275908" cy="43368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5AAD62-4FC7-D6A1-2CA9-C3396D2E4441}"/>
              </a:ext>
            </a:extLst>
          </p:cNvPr>
          <p:cNvSpPr txBox="1"/>
          <p:nvPr/>
        </p:nvSpPr>
        <p:spPr>
          <a:xfrm rot="16200000">
            <a:off x="2412776" y="3674455"/>
            <a:ext cx="66877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Time</a:t>
            </a:r>
          </a:p>
        </p:txBody>
      </p:sp>
      <p:cxnSp>
        <p:nvCxnSpPr>
          <p:cNvPr id="10" name="Straight Arrow Connector 9">
            <a:extLst>
              <a:ext uri="{FF2B5EF4-FFF2-40B4-BE49-F238E27FC236}">
                <a16:creationId xmlns:a16="http://schemas.microsoft.com/office/drawing/2014/main" id="{C6C46B8A-7E10-4E21-C15B-70E112A233A3}"/>
              </a:ext>
            </a:extLst>
          </p:cNvPr>
          <p:cNvCxnSpPr>
            <a:cxnSpLocks/>
          </p:cNvCxnSpPr>
          <p:nvPr/>
        </p:nvCxnSpPr>
        <p:spPr>
          <a:xfrm>
            <a:off x="3034544" y="2356893"/>
            <a:ext cx="0" cy="3004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riangle 11">
            <a:extLst>
              <a:ext uri="{FF2B5EF4-FFF2-40B4-BE49-F238E27FC236}">
                <a16:creationId xmlns:a16="http://schemas.microsoft.com/office/drawing/2014/main" id="{B7A8A680-913A-5AAC-6144-2D4C4A487CB1}"/>
              </a:ext>
            </a:extLst>
          </p:cNvPr>
          <p:cNvSpPr/>
          <p:nvPr/>
        </p:nvSpPr>
        <p:spPr>
          <a:xfrm rot="10800000">
            <a:off x="3591893" y="1837615"/>
            <a:ext cx="322218" cy="6705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5D61215D-0BE6-5C28-A777-CC174D5B2FF8}"/>
              </a:ext>
            </a:extLst>
          </p:cNvPr>
          <p:cNvSpPr/>
          <p:nvPr/>
        </p:nvSpPr>
        <p:spPr>
          <a:xfrm rot="10800000">
            <a:off x="4380017" y="4059138"/>
            <a:ext cx="322218" cy="6705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04080E40-BC61-7762-25CF-3518EBA243BD}"/>
              </a:ext>
            </a:extLst>
          </p:cNvPr>
          <p:cNvSpPr/>
          <p:nvPr/>
        </p:nvSpPr>
        <p:spPr>
          <a:xfrm rot="10800000">
            <a:off x="4985264" y="2844574"/>
            <a:ext cx="322218" cy="6705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C47B2A3D-0EE9-0990-E519-8041004808E8}"/>
              </a:ext>
            </a:extLst>
          </p:cNvPr>
          <p:cNvSpPr/>
          <p:nvPr/>
        </p:nvSpPr>
        <p:spPr>
          <a:xfrm rot="10800000">
            <a:off x="5838703" y="2369955"/>
            <a:ext cx="322218" cy="6705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E4DCE91F-D9EF-3AFA-9A79-FC6A96F80660}"/>
              </a:ext>
            </a:extLst>
          </p:cNvPr>
          <p:cNvSpPr/>
          <p:nvPr/>
        </p:nvSpPr>
        <p:spPr>
          <a:xfrm rot="10800000">
            <a:off x="6905507" y="4193508"/>
            <a:ext cx="322218" cy="6705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iangle 16">
            <a:extLst>
              <a:ext uri="{FF2B5EF4-FFF2-40B4-BE49-F238E27FC236}">
                <a16:creationId xmlns:a16="http://schemas.microsoft.com/office/drawing/2014/main" id="{6A63093E-CEED-7423-2230-F75F8388D443}"/>
              </a:ext>
            </a:extLst>
          </p:cNvPr>
          <p:cNvSpPr/>
          <p:nvPr/>
        </p:nvSpPr>
        <p:spPr>
          <a:xfrm rot="10800000">
            <a:off x="4057798" y="5164514"/>
            <a:ext cx="322218" cy="6705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2282B7C-A4B4-F6FA-1DC0-A8E140382E2B}"/>
              </a:ext>
            </a:extLst>
          </p:cNvPr>
          <p:cNvSpPr txBox="1"/>
          <p:nvPr/>
        </p:nvSpPr>
        <p:spPr>
          <a:xfrm>
            <a:off x="4826534" y="6065631"/>
            <a:ext cx="1266693" cy="369332"/>
          </a:xfrm>
          <a:prstGeom prst="rect">
            <a:avLst/>
          </a:prstGeom>
          <a:noFill/>
        </p:spPr>
        <p:txBody>
          <a:bodyPr wrap="none" rtlCol="0">
            <a:spAutoFit/>
          </a:bodyPr>
          <a:lstStyle/>
          <a:p>
            <a:r>
              <a:rPr lang="en-US" dirty="0"/>
              <a:t>Individuals</a:t>
            </a:r>
          </a:p>
        </p:txBody>
      </p:sp>
      <p:sp>
        <p:nvSpPr>
          <p:cNvPr id="4" name="Triangle 3">
            <a:extLst>
              <a:ext uri="{FF2B5EF4-FFF2-40B4-BE49-F238E27FC236}">
                <a16:creationId xmlns:a16="http://schemas.microsoft.com/office/drawing/2014/main" id="{64D632EF-F3DF-717F-387A-52B6027BCC54}"/>
              </a:ext>
            </a:extLst>
          </p:cNvPr>
          <p:cNvSpPr/>
          <p:nvPr/>
        </p:nvSpPr>
        <p:spPr>
          <a:xfrm rot="10800000">
            <a:off x="8364187" y="3417599"/>
            <a:ext cx="322218" cy="6705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C24F65-ACFF-B4A7-E3CD-4270173B79A2}"/>
              </a:ext>
            </a:extLst>
          </p:cNvPr>
          <p:cNvSpPr txBox="1"/>
          <p:nvPr/>
        </p:nvSpPr>
        <p:spPr>
          <a:xfrm>
            <a:off x="8655924" y="3420715"/>
            <a:ext cx="1637210" cy="646331"/>
          </a:xfrm>
          <a:prstGeom prst="rect">
            <a:avLst/>
          </a:prstGeom>
          <a:noFill/>
        </p:spPr>
        <p:txBody>
          <a:bodyPr wrap="square" rtlCol="0">
            <a:spAutoFit/>
          </a:bodyPr>
          <a:lstStyle/>
          <a:p>
            <a:r>
              <a:rPr lang="en-US" dirty="0">
                <a:solidFill>
                  <a:srgbClr val="FF0000"/>
                </a:solidFill>
              </a:rPr>
              <a:t>Recurrent mutations</a:t>
            </a:r>
          </a:p>
        </p:txBody>
      </p:sp>
    </p:spTree>
    <p:extLst>
      <p:ext uri="{BB962C8B-B14F-4D97-AF65-F5344CB8AC3E}">
        <p14:creationId xmlns:p14="http://schemas.microsoft.com/office/powerpoint/2010/main" val="3017321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4C0A8-98FE-1F2E-806D-464BC33112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E45F8-8726-704F-B663-624B442B13BB}"/>
              </a:ext>
            </a:extLst>
          </p:cNvPr>
          <p:cNvSpPr>
            <a:spLocks noGrp="1"/>
          </p:cNvSpPr>
          <p:nvPr>
            <p:ph type="title"/>
          </p:nvPr>
        </p:nvSpPr>
        <p:spPr/>
        <p:txBody>
          <a:bodyPr/>
          <a:lstStyle/>
          <a:p>
            <a:r>
              <a:rPr lang="en-US" dirty="0"/>
              <a:t>Mutation-selection balance</a:t>
            </a:r>
          </a:p>
        </p:txBody>
      </p:sp>
      <p:sp>
        <p:nvSpPr>
          <p:cNvPr id="7" name="Rectangle 6">
            <a:extLst>
              <a:ext uri="{FF2B5EF4-FFF2-40B4-BE49-F238E27FC236}">
                <a16:creationId xmlns:a16="http://schemas.microsoft.com/office/drawing/2014/main" id="{6885E32C-325D-0B73-8214-05A481A01801}"/>
              </a:ext>
            </a:extLst>
          </p:cNvPr>
          <p:cNvSpPr/>
          <p:nvPr/>
        </p:nvSpPr>
        <p:spPr>
          <a:xfrm>
            <a:off x="3321927" y="1690688"/>
            <a:ext cx="4275908" cy="43368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3EF435-F498-DCB8-3103-290E0DAE4AB8}"/>
              </a:ext>
            </a:extLst>
          </p:cNvPr>
          <p:cNvSpPr txBox="1"/>
          <p:nvPr/>
        </p:nvSpPr>
        <p:spPr>
          <a:xfrm rot="16200000">
            <a:off x="2412776" y="3674455"/>
            <a:ext cx="668773" cy="369332"/>
          </a:xfrm>
          <a:prstGeom prst="rect">
            <a:avLst/>
          </a:prstGeom>
          <a:noFill/>
        </p:spPr>
        <p:txBody>
          <a:bodyPr wrap="none" rtlCol="0">
            <a:spAutoFit/>
          </a:bodyPr>
          <a:lstStyle/>
          <a:p>
            <a:r>
              <a:rPr lang="en-US" dirty="0">
                <a:ln w="0"/>
                <a:solidFill>
                  <a:schemeClr val="accent1"/>
                </a:solidFill>
                <a:effectLst>
                  <a:outerShdw blurRad="38100" dist="25400" dir="5400000" algn="ctr" rotWithShape="0">
                    <a:srgbClr val="6E747A">
                      <a:alpha val="43000"/>
                    </a:srgbClr>
                  </a:outerShdw>
                </a:effectLst>
              </a:rPr>
              <a:t>Time</a:t>
            </a:r>
          </a:p>
        </p:txBody>
      </p:sp>
      <p:cxnSp>
        <p:nvCxnSpPr>
          <p:cNvPr id="10" name="Straight Arrow Connector 9">
            <a:extLst>
              <a:ext uri="{FF2B5EF4-FFF2-40B4-BE49-F238E27FC236}">
                <a16:creationId xmlns:a16="http://schemas.microsoft.com/office/drawing/2014/main" id="{B64E8D4B-F383-6765-9CF8-AE5C5B58D341}"/>
              </a:ext>
            </a:extLst>
          </p:cNvPr>
          <p:cNvCxnSpPr>
            <a:cxnSpLocks/>
          </p:cNvCxnSpPr>
          <p:nvPr/>
        </p:nvCxnSpPr>
        <p:spPr>
          <a:xfrm>
            <a:off x="3034544" y="2356893"/>
            <a:ext cx="0" cy="3004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riangle 11">
            <a:extLst>
              <a:ext uri="{FF2B5EF4-FFF2-40B4-BE49-F238E27FC236}">
                <a16:creationId xmlns:a16="http://schemas.microsoft.com/office/drawing/2014/main" id="{66C89894-FB62-4AD7-A94B-018A7C1FFC7E}"/>
              </a:ext>
            </a:extLst>
          </p:cNvPr>
          <p:cNvSpPr/>
          <p:nvPr/>
        </p:nvSpPr>
        <p:spPr>
          <a:xfrm rot="10800000">
            <a:off x="3591893" y="183761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1ABD96D-799C-0D42-320E-527F9168A89F}"/>
              </a:ext>
            </a:extLst>
          </p:cNvPr>
          <p:cNvSpPr txBox="1"/>
          <p:nvPr/>
        </p:nvSpPr>
        <p:spPr>
          <a:xfrm>
            <a:off x="4826534" y="6065631"/>
            <a:ext cx="1266693" cy="369332"/>
          </a:xfrm>
          <a:prstGeom prst="rect">
            <a:avLst/>
          </a:prstGeom>
          <a:noFill/>
        </p:spPr>
        <p:txBody>
          <a:bodyPr wrap="none" rtlCol="0">
            <a:spAutoFit/>
          </a:bodyPr>
          <a:lstStyle/>
          <a:p>
            <a:r>
              <a:rPr lang="en-US" dirty="0"/>
              <a:t>Individuals</a:t>
            </a:r>
          </a:p>
        </p:txBody>
      </p:sp>
      <p:sp>
        <p:nvSpPr>
          <p:cNvPr id="3" name="Triangle 2">
            <a:extLst>
              <a:ext uri="{FF2B5EF4-FFF2-40B4-BE49-F238E27FC236}">
                <a16:creationId xmlns:a16="http://schemas.microsoft.com/office/drawing/2014/main" id="{2CA84754-78F4-61EB-ABFA-83B7745A4AD0}"/>
              </a:ext>
            </a:extLst>
          </p:cNvPr>
          <p:cNvSpPr/>
          <p:nvPr/>
        </p:nvSpPr>
        <p:spPr>
          <a:xfrm rot="10800000">
            <a:off x="3962399" y="191888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riangle 3">
            <a:extLst>
              <a:ext uri="{FF2B5EF4-FFF2-40B4-BE49-F238E27FC236}">
                <a16:creationId xmlns:a16="http://schemas.microsoft.com/office/drawing/2014/main" id="{F77F8DC7-1A2E-33F8-84F8-208BF79AF2F3}"/>
              </a:ext>
            </a:extLst>
          </p:cNvPr>
          <p:cNvSpPr/>
          <p:nvPr/>
        </p:nvSpPr>
        <p:spPr>
          <a:xfrm rot="10800000">
            <a:off x="3623568" y="244721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iangle 4">
            <a:extLst>
              <a:ext uri="{FF2B5EF4-FFF2-40B4-BE49-F238E27FC236}">
                <a16:creationId xmlns:a16="http://schemas.microsoft.com/office/drawing/2014/main" id="{7F3194C8-342A-62C4-1F4A-3C47A9B6AD40}"/>
              </a:ext>
            </a:extLst>
          </p:cNvPr>
          <p:cNvSpPr/>
          <p:nvPr/>
        </p:nvSpPr>
        <p:spPr>
          <a:xfrm rot="10800000">
            <a:off x="3920845" y="237608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6919BF86-12E2-5EDD-7CAF-9609F9FAA89F}"/>
              </a:ext>
            </a:extLst>
          </p:cNvPr>
          <p:cNvSpPr/>
          <p:nvPr/>
        </p:nvSpPr>
        <p:spPr>
          <a:xfrm rot="10800000">
            <a:off x="4303622" y="2247530"/>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29C20AC4-6198-5CC8-12E9-36D1E85FFDC6}"/>
              </a:ext>
            </a:extLst>
          </p:cNvPr>
          <p:cNvSpPr/>
          <p:nvPr/>
        </p:nvSpPr>
        <p:spPr>
          <a:xfrm rot="10800000">
            <a:off x="4118370" y="276964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268579CB-7C8B-6348-18DC-632B94FEA73A}"/>
              </a:ext>
            </a:extLst>
          </p:cNvPr>
          <p:cNvSpPr/>
          <p:nvPr/>
        </p:nvSpPr>
        <p:spPr>
          <a:xfrm rot="10800000">
            <a:off x="4759234" y="230803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340BC330-8E31-0210-C114-1CFE341562FB}"/>
              </a:ext>
            </a:extLst>
          </p:cNvPr>
          <p:cNvSpPr/>
          <p:nvPr/>
        </p:nvSpPr>
        <p:spPr>
          <a:xfrm rot="10800000">
            <a:off x="4658693" y="290441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iangle 20">
            <a:extLst>
              <a:ext uri="{FF2B5EF4-FFF2-40B4-BE49-F238E27FC236}">
                <a16:creationId xmlns:a16="http://schemas.microsoft.com/office/drawing/2014/main" id="{E7666A40-EA29-4B23-BDA4-D18027586B30}"/>
              </a:ext>
            </a:extLst>
          </p:cNvPr>
          <p:cNvSpPr/>
          <p:nvPr/>
        </p:nvSpPr>
        <p:spPr>
          <a:xfrm rot="10800000">
            <a:off x="4811093" y="305681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iangle 21">
            <a:extLst>
              <a:ext uri="{FF2B5EF4-FFF2-40B4-BE49-F238E27FC236}">
                <a16:creationId xmlns:a16="http://schemas.microsoft.com/office/drawing/2014/main" id="{1D12628E-5154-15B2-2946-585938EB4705}"/>
              </a:ext>
            </a:extLst>
          </p:cNvPr>
          <p:cNvSpPr/>
          <p:nvPr/>
        </p:nvSpPr>
        <p:spPr>
          <a:xfrm rot="10800000">
            <a:off x="5111931" y="206536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iangle 22">
            <a:extLst>
              <a:ext uri="{FF2B5EF4-FFF2-40B4-BE49-F238E27FC236}">
                <a16:creationId xmlns:a16="http://schemas.microsoft.com/office/drawing/2014/main" id="{B06FE561-65B5-EC9F-4A49-4D4F26978496}"/>
              </a:ext>
            </a:extLst>
          </p:cNvPr>
          <p:cNvSpPr/>
          <p:nvPr/>
        </p:nvSpPr>
        <p:spPr>
          <a:xfrm rot="10800000">
            <a:off x="4055820" y="4001801"/>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riangle 46">
            <a:extLst>
              <a:ext uri="{FF2B5EF4-FFF2-40B4-BE49-F238E27FC236}">
                <a16:creationId xmlns:a16="http://schemas.microsoft.com/office/drawing/2014/main" id="{55E055EB-64D2-57F2-C4DE-E803D75495D9}"/>
              </a:ext>
            </a:extLst>
          </p:cNvPr>
          <p:cNvSpPr/>
          <p:nvPr/>
        </p:nvSpPr>
        <p:spPr>
          <a:xfrm rot="10800000">
            <a:off x="3775968" y="259961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a:extLst>
              <a:ext uri="{FF2B5EF4-FFF2-40B4-BE49-F238E27FC236}">
                <a16:creationId xmlns:a16="http://schemas.microsoft.com/office/drawing/2014/main" id="{E953A109-2DCF-EFE5-49AA-50A6BA9DAFBC}"/>
              </a:ext>
            </a:extLst>
          </p:cNvPr>
          <p:cNvSpPr/>
          <p:nvPr/>
        </p:nvSpPr>
        <p:spPr>
          <a:xfrm rot="10800000">
            <a:off x="4073245" y="252848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iangle 48">
            <a:extLst>
              <a:ext uri="{FF2B5EF4-FFF2-40B4-BE49-F238E27FC236}">
                <a16:creationId xmlns:a16="http://schemas.microsoft.com/office/drawing/2014/main" id="{625F4B52-6029-E46C-7274-79B0A1B5FF1E}"/>
              </a:ext>
            </a:extLst>
          </p:cNvPr>
          <p:cNvSpPr/>
          <p:nvPr/>
        </p:nvSpPr>
        <p:spPr>
          <a:xfrm rot="10800000">
            <a:off x="4456022" y="2399930"/>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iangle 49">
            <a:extLst>
              <a:ext uri="{FF2B5EF4-FFF2-40B4-BE49-F238E27FC236}">
                <a16:creationId xmlns:a16="http://schemas.microsoft.com/office/drawing/2014/main" id="{E20E183C-EF21-5FD4-7C8F-07D99AD66016}"/>
              </a:ext>
            </a:extLst>
          </p:cNvPr>
          <p:cNvSpPr/>
          <p:nvPr/>
        </p:nvSpPr>
        <p:spPr>
          <a:xfrm rot="10800000">
            <a:off x="4270770" y="292204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iangle 50">
            <a:extLst>
              <a:ext uri="{FF2B5EF4-FFF2-40B4-BE49-F238E27FC236}">
                <a16:creationId xmlns:a16="http://schemas.microsoft.com/office/drawing/2014/main" id="{ABC30340-320B-9B3E-9064-430E2A9622CD}"/>
              </a:ext>
            </a:extLst>
          </p:cNvPr>
          <p:cNvSpPr/>
          <p:nvPr/>
        </p:nvSpPr>
        <p:spPr>
          <a:xfrm rot="10800000">
            <a:off x="4911634" y="246043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riangle 51">
            <a:extLst>
              <a:ext uri="{FF2B5EF4-FFF2-40B4-BE49-F238E27FC236}">
                <a16:creationId xmlns:a16="http://schemas.microsoft.com/office/drawing/2014/main" id="{6CD9992C-E0B6-65A2-B85B-79C552C86991}"/>
              </a:ext>
            </a:extLst>
          </p:cNvPr>
          <p:cNvSpPr/>
          <p:nvPr/>
        </p:nvSpPr>
        <p:spPr>
          <a:xfrm rot="10800000">
            <a:off x="4811093" y="305681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riangle 52">
            <a:extLst>
              <a:ext uri="{FF2B5EF4-FFF2-40B4-BE49-F238E27FC236}">
                <a16:creationId xmlns:a16="http://schemas.microsoft.com/office/drawing/2014/main" id="{50CC81CC-22DA-7B1C-4D15-50469AEA2689}"/>
              </a:ext>
            </a:extLst>
          </p:cNvPr>
          <p:cNvSpPr/>
          <p:nvPr/>
        </p:nvSpPr>
        <p:spPr>
          <a:xfrm rot="10800000">
            <a:off x="4963493" y="320921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iangle 53">
            <a:extLst>
              <a:ext uri="{FF2B5EF4-FFF2-40B4-BE49-F238E27FC236}">
                <a16:creationId xmlns:a16="http://schemas.microsoft.com/office/drawing/2014/main" id="{CCB60BB3-F3E3-D04A-76C7-3809063C4F7E}"/>
              </a:ext>
            </a:extLst>
          </p:cNvPr>
          <p:cNvSpPr/>
          <p:nvPr/>
        </p:nvSpPr>
        <p:spPr>
          <a:xfrm rot="10800000">
            <a:off x="5256808" y="39876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riangle 54">
            <a:extLst>
              <a:ext uri="{FF2B5EF4-FFF2-40B4-BE49-F238E27FC236}">
                <a16:creationId xmlns:a16="http://schemas.microsoft.com/office/drawing/2014/main" id="{B68F81F1-550A-49B4-BFC1-B2AD092D3FAA}"/>
              </a:ext>
            </a:extLst>
          </p:cNvPr>
          <p:cNvSpPr/>
          <p:nvPr/>
        </p:nvSpPr>
        <p:spPr>
          <a:xfrm rot="10800000">
            <a:off x="5509749" y="3606680"/>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riangle 58">
            <a:extLst>
              <a:ext uri="{FF2B5EF4-FFF2-40B4-BE49-F238E27FC236}">
                <a16:creationId xmlns:a16="http://schemas.microsoft.com/office/drawing/2014/main" id="{A9EBA2A1-BB44-8B97-4453-26FBF40C317F}"/>
              </a:ext>
            </a:extLst>
          </p:cNvPr>
          <p:cNvSpPr/>
          <p:nvPr/>
        </p:nvSpPr>
        <p:spPr>
          <a:xfrm rot="10800000">
            <a:off x="6147056" y="466840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iangle 59">
            <a:extLst>
              <a:ext uri="{FF2B5EF4-FFF2-40B4-BE49-F238E27FC236}">
                <a16:creationId xmlns:a16="http://schemas.microsoft.com/office/drawing/2014/main" id="{AD599483-816C-CE02-1542-95EDAC9B7229}"/>
              </a:ext>
            </a:extLst>
          </p:cNvPr>
          <p:cNvSpPr/>
          <p:nvPr/>
        </p:nvSpPr>
        <p:spPr>
          <a:xfrm rot="10800000">
            <a:off x="4148845" y="346573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riangle 60">
            <a:extLst>
              <a:ext uri="{FF2B5EF4-FFF2-40B4-BE49-F238E27FC236}">
                <a16:creationId xmlns:a16="http://schemas.microsoft.com/office/drawing/2014/main" id="{38F78CA0-AFBC-D4BD-A9D7-D3B73684C5AB}"/>
              </a:ext>
            </a:extLst>
          </p:cNvPr>
          <p:cNvSpPr/>
          <p:nvPr/>
        </p:nvSpPr>
        <p:spPr>
          <a:xfrm rot="10800000">
            <a:off x="4446122" y="339460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BE3DFC81-FED2-1234-2DCE-624323A1560D}"/>
              </a:ext>
            </a:extLst>
          </p:cNvPr>
          <p:cNvSpPr/>
          <p:nvPr/>
        </p:nvSpPr>
        <p:spPr>
          <a:xfrm rot="10800000">
            <a:off x="5256808" y="476844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iangle 64">
            <a:extLst>
              <a:ext uri="{FF2B5EF4-FFF2-40B4-BE49-F238E27FC236}">
                <a16:creationId xmlns:a16="http://schemas.microsoft.com/office/drawing/2014/main" id="{B38A4C46-2813-41AB-3065-0D55B40490DC}"/>
              </a:ext>
            </a:extLst>
          </p:cNvPr>
          <p:cNvSpPr/>
          <p:nvPr/>
        </p:nvSpPr>
        <p:spPr>
          <a:xfrm rot="10800000">
            <a:off x="5932838" y="2771450"/>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iangle 65">
            <a:extLst>
              <a:ext uri="{FF2B5EF4-FFF2-40B4-BE49-F238E27FC236}">
                <a16:creationId xmlns:a16="http://schemas.microsoft.com/office/drawing/2014/main" id="{9A7E64DE-D4A7-50D2-08E3-DA736950F90A}"/>
              </a:ext>
            </a:extLst>
          </p:cNvPr>
          <p:cNvSpPr/>
          <p:nvPr/>
        </p:nvSpPr>
        <p:spPr>
          <a:xfrm rot="10800000">
            <a:off x="6299456" y="482080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iangle 67">
            <a:extLst>
              <a:ext uri="{FF2B5EF4-FFF2-40B4-BE49-F238E27FC236}">
                <a16:creationId xmlns:a16="http://schemas.microsoft.com/office/drawing/2014/main" id="{FF5B2383-1D49-49A6-85D6-302F99D63BF9}"/>
              </a:ext>
            </a:extLst>
          </p:cNvPr>
          <p:cNvSpPr/>
          <p:nvPr/>
        </p:nvSpPr>
        <p:spPr>
          <a:xfrm rot="10800000">
            <a:off x="5662149" y="3581797"/>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riangle 68">
            <a:extLst>
              <a:ext uri="{FF2B5EF4-FFF2-40B4-BE49-F238E27FC236}">
                <a16:creationId xmlns:a16="http://schemas.microsoft.com/office/drawing/2014/main" id="{D48F8B04-92F0-90EA-52D3-A5A90FBB7366}"/>
              </a:ext>
            </a:extLst>
          </p:cNvPr>
          <p:cNvSpPr/>
          <p:nvPr/>
        </p:nvSpPr>
        <p:spPr>
          <a:xfrm rot="10800000">
            <a:off x="6247597" y="3894747"/>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iangle 70">
            <a:extLst>
              <a:ext uri="{FF2B5EF4-FFF2-40B4-BE49-F238E27FC236}">
                <a16:creationId xmlns:a16="http://schemas.microsoft.com/office/drawing/2014/main" id="{EC1E20E6-7764-3C05-B594-D19EB92E9577}"/>
              </a:ext>
            </a:extLst>
          </p:cNvPr>
          <p:cNvSpPr/>
          <p:nvPr/>
        </p:nvSpPr>
        <p:spPr>
          <a:xfrm rot="10800000">
            <a:off x="6299456" y="464352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AFF74131-2122-104E-2B77-5E972A031D1B}"/>
              </a:ext>
            </a:extLst>
          </p:cNvPr>
          <p:cNvGrpSpPr/>
          <p:nvPr/>
        </p:nvGrpSpPr>
        <p:grpSpPr>
          <a:xfrm>
            <a:off x="4106090" y="4731007"/>
            <a:ext cx="634130" cy="684483"/>
            <a:chOff x="5561608" y="3919630"/>
            <a:chExt cx="634130" cy="684483"/>
          </a:xfrm>
        </p:grpSpPr>
        <p:sp>
          <p:nvSpPr>
            <p:cNvPr id="57" name="Triangle 56">
              <a:extLst>
                <a:ext uri="{FF2B5EF4-FFF2-40B4-BE49-F238E27FC236}">
                  <a16:creationId xmlns:a16="http://schemas.microsoft.com/office/drawing/2014/main" id="{F0A31735-9755-951A-5181-5F6BC0F07B4D}"/>
                </a:ext>
              </a:extLst>
            </p:cNvPr>
            <p:cNvSpPr/>
            <p:nvPr/>
          </p:nvSpPr>
          <p:spPr>
            <a:xfrm rot="10800000">
              <a:off x="6095197" y="3919630"/>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A0B78DC8-E9DB-56B4-6508-FB9FC1BDBD3A}"/>
                </a:ext>
              </a:extLst>
            </p:cNvPr>
            <p:cNvSpPr/>
            <p:nvPr/>
          </p:nvSpPr>
          <p:spPr>
            <a:xfrm rot="10800000">
              <a:off x="5864849" y="4351671"/>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riangle 63">
              <a:extLst>
                <a:ext uri="{FF2B5EF4-FFF2-40B4-BE49-F238E27FC236}">
                  <a16:creationId xmlns:a16="http://schemas.microsoft.com/office/drawing/2014/main" id="{E5B796CE-3829-4D09-1C82-2F3101873756}"/>
                </a:ext>
              </a:extLst>
            </p:cNvPr>
            <p:cNvSpPr/>
            <p:nvPr/>
          </p:nvSpPr>
          <p:spPr>
            <a:xfrm rot="10800000">
              <a:off x="5625436" y="432304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iangle 69">
              <a:extLst>
                <a:ext uri="{FF2B5EF4-FFF2-40B4-BE49-F238E27FC236}">
                  <a16:creationId xmlns:a16="http://schemas.microsoft.com/office/drawing/2014/main" id="{3D9C3C87-6970-9EBF-E3F9-6F4BF8B915D8}"/>
                </a:ext>
              </a:extLst>
            </p:cNvPr>
            <p:cNvSpPr/>
            <p:nvPr/>
          </p:nvSpPr>
          <p:spPr>
            <a:xfrm rot="10800000">
              <a:off x="6017249" y="432678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iangle 71">
              <a:extLst>
                <a:ext uri="{FF2B5EF4-FFF2-40B4-BE49-F238E27FC236}">
                  <a16:creationId xmlns:a16="http://schemas.microsoft.com/office/drawing/2014/main" id="{DA8CE944-806E-4ED9-C101-DD8FF0B604F1}"/>
                </a:ext>
              </a:extLst>
            </p:cNvPr>
            <p:cNvSpPr/>
            <p:nvPr/>
          </p:nvSpPr>
          <p:spPr>
            <a:xfrm rot="10800000">
              <a:off x="5561608" y="411519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riangle 72">
              <a:extLst>
                <a:ext uri="{FF2B5EF4-FFF2-40B4-BE49-F238E27FC236}">
                  <a16:creationId xmlns:a16="http://schemas.microsoft.com/office/drawing/2014/main" id="{6193A472-903A-5A27-3110-5F49261D9D47}"/>
                </a:ext>
              </a:extLst>
            </p:cNvPr>
            <p:cNvSpPr/>
            <p:nvPr/>
          </p:nvSpPr>
          <p:spPr>
            <a:xfrm rot="10800000">
              <a:off x="5777836" y="429816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Triangle 73">
            <a:extLst>
              <a:ext uri="{FF2B5EF4-FFF2-40B4-BE49-F238E27FC236}">
                <a16:creationId xmlns:a16="http://schemas.microsoft.com/office/drawing/2014/main" id="{9626CD84-2959-DE68-B4E2-6AF9AA09892B}"/>
              </a:ext>
            </a:extLst>
          </p:cNvPr>
          <p:cNvSpPr/>
          <p:nvPr/>
        </p:nvSpPr>
        <p:spPr>
          <a:xfrm rot="10800000">
            <a:off x="6973028" y="440016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riangle 74">
            <a:extLst>
              <a:ext uri="{FF2B5EF4-FFF2-40B4-BE49-F238E27FC236}">
                <a16:creationId xmlns:a16="http://schemas.microsoft.com/office/drawing/2014/main" id="{3A23F26F-8618-BC8C-ECDC-39575EAE35EF}"/>
              </a:ext>
            </a:extLst>
          </p:cNvPr>
          <p:cNvSpPr/>
          <p:nvPr/>
        </p:nvSpPr>
        <p:spPr>
          <a:xfrm rot="10800000">
            <a:off x="6451856" y="479592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9E8277B7-7FEA-34C1-B2BA-CB28EF17A59A}"/>
              </a:ext>
            </a:extLst>
          </p:cNvPr>
          <p:cNvGrpSpPr/>
          <p:nvPr/>
        </p:nvGrpSpPr>
        <p:grpSpPr>
          <a:xfrm>
            <a:off x="5332710" y="5016869"/>
            <a:ext cx="634130" cy="684483"/>
            <a:chOff x="5561608" y="3919630"/>
            <a:chExt cx="634130" cy="684483"/>
          </a:xfrm>
        </p:grpSpPr>
        <p:sp>
          <p:nvSpPr>
            <p:cNvPr id="78" name="Triangle 77">
              <a:extLst>
                <a:ext uri="{FF2B5EF4-FFF2-40B4-BE49-F238E27FC236}">
                  <a16:creationId xmlns:a16="http://schemas.microsoft.com/office/drawing/2014/main" id="{EBBCEC73-6489-AEA7-4566-5619E873F1EE}"/>
                </a:ext>
              </a:extLst>
            </p:cNvPr>
            <p:cNvSpPr/>
            <p:nvPr/>
          </p:nvSpPr>
          <p:spPr>
            <a:xfrm rot="10800000">
              <a:off x="6095197" y="3919630"/>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riangle 78">
              <a:extLst>
                <a:ext uri="{FF2B5EF4-FFF2-40B4-BE49-F238E27FC236}">
                  <a16:creationId xmlns:a16="http://schemas.microsoft.com/office/drawing/2014/main" id="{94204E40-769C-CD19-7843-2F58CAEB4333}"/>
                </a:ext>
              </a:extLst>
            </p:cNvPr>
            <p:cNvSpPr/>
            <p:nvPr/>
          </p:nvSpPr>
          <p:spPr>
            <a:xfrm rot="10800000">
              <a:off x="5864849" y="4351671"/>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riangle 79">
              <a:extLst>
                <a:ext uri="{FF2B5EF4-FFF2-40B4-BE49-F238E27FC236}">
                  <a16:creationId xmlns:a16="http://schemas.microsoft.com/office/drawing/2014/main" id="{A2F743D8-83BA-B135-3FBB-57D03DDCD196}"/>
                </a:ext>
              </a:extLst>
            </p:cNvPr>
            <p:cNvSpPr/>
            <p:nvPr/>
          </p:nvSpPr>
          <p:spPr>
            <a:xfrm rot="10800000">
              <a:off x="5625436" y="432304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riangle 80">
              <a:extLst>
                <a:ext uri="{FF2B5EF4-FFF2-40B4-BE49-F238E27FC236}">
                  <a16:creationId xmlns:a16="http://schemas.microsoft.com/office/drawing/2014/main" id="{A1475FF3-8992-0AA8-8579-49AE99AB2DD3}"/>
                </a:ext>
              </a:extLst>
            </p:cNvPr>
            <p:cNvSpPr/>
            <p:nvPr/>
          </p:nvSpPr>
          <p:spPr>
            <a:xfrm rot="10800000">
              <a:off x="6017249" y="432678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riangle 81">
              <a:extLst>
                <a:ext uri="{FF2B5EF4-FFF2-40B4-BE49-F238E27FC236}">
                  <a16:creationId xmlns:a16="http://schemas.microsoft.com/office/drawing/2014/main" id="{63EA5D9D-4317-2430-B920-90499F3E9EFC}"/>
                </a:ext>
              </a:extLst>
            </p:cNvPr>
            <p:cNvSpPr/>
            <p:nvPr/>
          </p:nvSpPr>
          <p:spPr>
            <a:xfrm rot="10800000">
              <a:off x="5561608" y="411519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riangle 82">
              <a:extLst>
                <a:ext uri="{FF2B5EF4-FFF2-40B4-BE49-F238E27FC236}">
                  <a16:creationId xmlns:a16="http://schemas.microsoft.com/office/drawing/2014/main" id="{71C41639-9D2F-2EC3-CCF5-473814DBBBCC}"/>
                </a:ext>
              </a:extLst>
            </p:cNvPr>
            <p:cNvSpPr/>
            <p:nvPr/>
          </p:nvSpPr>
          <p:spPr>
            <a:xfrm rot="10800000">
              <a:off x="5777836" y="429816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6346D0B6-9C6B-F7E4-968C-30AF13504255}"/>
              </a:ext>
            </a:extLst>
          </p:cNvPr>
          <p:cNvGrpSpPr/>
          <p:nvPr/>
        </p:nvGrpSpPr>
        <p:grpSpPr>
          <a:xfrm>
            <a:off x="6485114" y="2118197"/>
            <a:ext cx="634130" cy="684483"/>
            <a:chOff x="5561608" y="3919630"/>
            <a:chExt cx="634130" cy="684483"/>
          </a:xfrm>
        </p:grpSpPr>
        <p:sp>
          <p:nvSpPr>
            <p:cNvPr id="85" name="Triangle 84">
              <a:extLst>
                <a:ext uri="{FF2B5EF4-FFF2-40B4-BE49-F238E27FC236}">
                  <a16:creationId xmlns:a16="http://schemas.microsoft.com/office/drawing/2014/main" id="{34244939-DF93-10D4-03B9-4B49AB7532F9}"/>
                </a:ext>
              </a:extLst>
            </p:cNvPr>
            <p:cNvSpPr/>
            <p:nvPr/>
          </p:nvSpPr>
          <p:spPr>
            <a:xfrm rot="10800000">
              <a:off x="6095197" y="3919630"/>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riangle 85">
              <a:extLst>
                <a:ext uri="{FF2B5EF4-FFF2-40B4-BE49-F238E27FC236}">
                  <a16:creationId xmlns:a16="http://schemas.microsoft.com/office/drawing/2014/main" id="{AF4E7EBA-4EBD-8174-492D-C6C802850BD4}"/>
                </a:ext>
              </a:extLst>
            </p:cNvPr>
            <p:cNvSpPr/>
            <p:nvPr/>
          </p:nvSpPr>
          <p:spPr>
            <a:xfrm rot="10800000">
              <a:off x="5864849" y="4351671"/>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riangle 86">
              <a:extLst>
                <a:ext uri="{FF2B5EF4-FFF2-40B4-BE49-F238E27FC236}">
                  <a16:creationId xmlns:a16="http://schemas.microsoft.com/office/drawing/2014/main" id="{524C9725-9B8B-A776-B98B-8418B9B8425A}"/>
                </a:ext>
              </a:extLst>
            </p:cNvPr>
            <p:cNvSpPr/>
            <p:nvPr/>
          </p:nvSpPr>
          <p:spPr>
            <a:xfrm rot="10800000">
              <a:off x="5625436" y="432304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riangle 87">
              <a:extLst>
                <a:ext uri="{FF2B5EF4-FFF2-40B4-BE49-F238E27FC236}">
                  <a16:creationId xmlns:a16="http://schemas.microsoft.com/office/drawing/2014/main" id="{A300D2E7-F730-4F5C-3D46-60FC5BFB3C06}"/>
                </a:ext>
              </a:extLst>
            </p:cNvPr>
            <p:cNvSpPr/>
            <p:nvPr/>
          </p:nvSpPr>
          <p:spPr>
            <a:xfrm rot="10800000">
              <a:off x="6017249" y="432678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iangle 88">
              <a:extLst>
                <a:ext uri="{FF2B5EF4-FFF2-40B4-BE49-F238E27FC236}">
                  <a16:creationId xmlns:a16="http://schemas.microsoft.com/office/drawing/2014/main" id="{E17F06F2-9326-CCDD-1259-133EFC0C1B2F}"/>
                </a:ext>
              </a:extLst>
            </p:cNvPr>
            <p:cNvSpPr/>
            <p:nvPr/>
          </p:nvSpPr>
          <p:spPr>
            <a:xfrm rot="10800000">
              <a:off x="5561608" y="411519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riangle 89">
              <a:extLst>
                <a:ext uri="{FF2B5EF4-FFF2-40B4-BE49-F238E27FC236}">
                  <a16:creationId xmlns:a16="http://schemas.microsoft.com/office/drawing/2014/main" id="{A1E06C71-0A95-B11F-0B65-FE265707AD94}"/>
                </a:ext>
              </a:extLst>
            </p:cNvPr>
            <p:cNvSpPr/>
            <p:nvPr/>
          </p:nvSpPr>
          <p:spPr>
            <a:xfrm rot="10800000">
              <a:off x="5777836" y="429816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6" name="Group 95">
            <a:extLst>
              <a:ext uri="{FF2B5EF4-FFF2-40B4-BE49-F238E27FC236}">
                <a16:creationId xmlns:a16="http://schemas.microsoft.com/office/drawing/2014/main" id="{F740C496-7AB7-061B-583D-4993B2963E16}"/>
              </a:ext>
            </a:extLst>
          </p:cNvPr>
          <p:cNvGrpSpPr/>
          <p:nvPr/>
        </p:nvGrpSpPr>
        <p:grpSpPr>
          <a:xfrm>
            <a:off x="6653679" y="5047906"/>
            <a:ext cx="405341" cy="673082"/>
            <a:chOff x="6299456" y="4552566"/>
            <a:chExt cx="405341" cy="673082"/>
          </a:xfrm>
        </p:grpSpPr>
        <p:sp>
          <p:nvSpPr>
            <p:cNvPr id="91" name="Triangle 90">
              <a:extLst>
                <a:ext uri="{FF2B5EF4-FFF2-40B4-BE49-F238E27FC236}">
                  <a16:creationId xmlns:a16="http://schemas.microsoft.com/office/drawing/2014/main" id="{AE0A6834-950E-E3A3-460F-0E06EF7F88C2}"/>
                </a:ext>
              </a:extLst>
            </p:cNvPr>
            <p:cNvSpPr/>
            <p:nvPr/>
          </p:nvSpPr>
          <p:spPr>
            <a:xfrm rot="10800000">
              <a:off x="6299456" y="482080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riangle 91">
              <a:extLst>
                <a:ext uri="{FF2B5EF4-FFF2-40B4-BE49-F238E27FC236}">
                  <a16:creationId xmlns:a16="http://schemas.microsoft.com/office/drawing/2014/main" id="{38F7B57F-E1D6-E6EC-3E15-45BEA7FD4A34}"/>
                </a:ext>
              </a:extLst>
            </p:cNvPr>
            <p:cNvSpPr/>
            <p:nvPr/>
          </p:nvSpPr>
          <p:spPr>
            <a:xfrm rot="10800000">
              <a:off x="6451856" y="497320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iangle 92">
              <a:extLst>
                <a:ext uri="{FF2B5EF4-FFF2-40B4-BE49-F238E27FC236}">
                  <a16:creationId xmlns:a16="http://schemas.microsoft.com/office/drawing/2014/main" id="{8DA7A488-4D86-30E6-904F-CD1D7D66E190}"/>
                </a:ext>
              </a:extLst>
            </p:cNvPr>
            <p:cNvSpPr/>
            <p:nvPr/>
          </p:nvSpPr>
          <p:spPr>
            <a:xfrm rot="10800000">
              <a:off x="6451856" y="479592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iangle 93">
              <a:extLst>
                <a:ext uri="{FF2B5EF4-FFF2-40B4-BE49-F238E27FC236}">
                  <a16:creationId xmlns:a16="http://schemas.microsoft.com/office/drawing/2014/main" id="{8FF17AFD-39BB-B0B0-A89B-9E4678CCA847}"/>
                </a:ext>
              </a:extLst>
            </p:cNvPr>
            <p:cNvSpPr/>
            <p:nvPr/>
          </p:nvSpPr>
          <p:spPr>
            <a:xfrm rot="10800000">
              <a:off x="6509606" y="455256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riangle 94">
              <a:extLst>
                <a:ext uri="{FF2B5EF4-FFF2-40B4-BE49-F238E27FC236}">
                  <a16:creationId xmlns:a16="http://schemas.microsoft.com/office/drawing/2014/main" id="{6BEDE4B0-987D-18B2-5346-003E3B2500A9}"/>
                </a:ext>
              </a:extLst>
            </p:cNvPr>
            <p:cNvSpPr/>
            <p:nvPr/>
          </p:nvSpPr>
          <p:spPr>
            <a:xfrm rot="10800000">
              <a:off x="6604256" y="494832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riangle 96">
            <a:extLst>
              <a:ext uri="{FF2B5EF4-FFF2-40B4-BE49-F238E27FC236}">
                <a16:creationId xmlns:a16="http://schemas.microsoft.com/office/drawing/2014/main" id="{69A80E76-C620-AA19-4933-28241D053A94}"/>
              </a:ext>
            </a:extLst>
          </p:cNvPr>
          <p:cNvSpPr/>
          <p:nvPr/>
        </p:nvSpPr>
        <p:spPr>
          <a:xfrm rot="10800000">
            <a:off x="4446122" y="339460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riangle 97">
            <a:extLst>
              <a:ext uri="{FF2B5EF4-FFF2-40B4-BE49-F238E27FC236}">
                <a16:creationId xmlns:a16="http://schemas.microsoft.com/office/drawing/2014/main" id="{67129506-F117-17E9-27D8-85C280ECDDE4}"/>
              </a:ext>
            </a:extLst>
          </p:cNvPr>
          <p:cNvSpPr/>
          <p:nvPr/>
        </p:nvSpPr>
        <p:spPr>
          <a:xfrm rot="10800000">
            <a:off x="3831779" y="342258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riangle 100">
            <a:extLst>
              <a:ext uri="{FF2B5EF4-FFF2-40B4-BE49-F238E27FC236}">
                <a16:creationId xmlns:a16="http://schemas.microsoft.com/office/drawing/2014/main" id="{BEEF2CA1-3BE1-D7BE-57CB-C2BCEB26AADE}"/>
              </a:ext>
            </a:extLst>
          </p:cNvPr>
          <p:cNvSpPr/>
          <p:nvPr/>
        </p:nvSpPr>
        <p:spPr>
          <a:xfrm rot="10800000">
            <a:off x="3984179" y="357498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6" name="Group 105">
            <a:extLst>
              <a:ext uri="{FF2B5EF4-FFF2-40B4-BE49-F238E27FC236}">
                <a16:creationId xmlns:a16="http://schemas.microsoft.com/office/drawing/2014/main" id="{74042CAE-56E7-B59A-E223-A4899A78C844}"/>
              </a:ext>
            </a:extLst>
          </p:cNvPr>
          <p:cNvGrpSpPr/>
          <p:nvPr/>
        </p:nvGrpSpPr>
        <p:grpSpPr>
          <a:xfrm>
            <a:off x="6818469" y="1759368"/>
            <a:ext cx="714884" cy="475970"/>
            <a:chOff x="5099665" y="4444879"/>
            <a:chExt cx="714884" cy="475970"/>
          </a:xfrm>
        </p:grpSpPr>
        <p:sp>
          <p:nvSpPr>
            <p:cNvPr id="103" name="Triangle 102">
              <a:extLst>
                <a:ext uri="{FF2B5EF4-FFF2-40B4-BE49-F238E27FC236}">
                  <a16:creationId xmlns:a16="http://schemas.microsoft.com/office/drawing/2014/main" id="{339B16EA-2E7B-113C-ACDE-3D4336E6BDA5}"/>
                </a:ext>
              </a:extLst>
            </p:cNvPr>
            <p:cNvSpPr/>
            <p:nvPr/>
          </p:nvSpPr>
          <p:spPr>
            <a:xfrm rot="10800000">
              <a:off x="5714008" y="44448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riangle 103">
              <a:extLst>
                <a:ext uri="{FF2B5EF4-FFF2-40B4-BE49-F238E27FC236}">
                  <a16:creationId xmlns:a16="http://schemas.microsoft.com/office/drawing/2014/main" id="{774AA6A6-2C54-B03C-12EA-17B755539118}"/>
                </a:ext>
              </a:extLst>
            </p:cNvPr>
            <p:cNvSpPr/>
            <p:nvPr/>
          </p:nvSpPr>
          <p:spPr>
            <a:xfrm rot="10800000">
              <a:off x="5099665" y="44728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riangle 104">
              <a:extLst>
                <a:ext uri="{FF2B5EF4-FFF2-40B4-BE49-F238E27FC236}">
                  <a16:creationId xmlns:a16="http://schemas.microsoft.com/office/drawing/2014/main" id="{49489A69-7BD2-C965-682D-4BCD9D7F53C1}"/>
                </a:ext>
              </a:extLst>
            </p:cNvPr>
            <p:cNvSpPr/>
            <p:nvPr/>
          </p:nvSpPr>
          <p:spPr>
            <a:xfrm rot="10800000">
              <a:off x="5569131" y="4668407"/>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Triangle 106">
            <a:extLst>
              <a:ext uri="{FF2B5EF4-FFF2-40B4-BE49-F238E27FC236}">
                <a16:creationId xmlns:a16="http://schemas.microsoft.com/office/drawing/2014/main" id="{38B219D6-59EB-4F38-1D41-4ADEB41C58AD}"/>
              </a:ext>
            </a:extLst>
          </p:cNvPr>
          <p:cNvSpPr/>
          <p:nvPr/>
        </p:nvSpPr>
        <p:spPr>
          <a:xfrm rot="10800000">
            <a:off x="5256808" y="39876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riangle 108">
            <a:extLst>
              <a:ext uri="{FF2B5EF4-FFF2-40B4-BE49-F238E27FC236}">
                <a16:creationId xmlns:a16="http://schemas.microsoft.com/office/drawing/2014/main" id="{605F5B54-B522-D7B6-EE3F-E2C3D97DBE15}"/>
              </a:ext>
            </a:extLst>
          </p:cNvPr>
          <p:cNvSpPr/>
          <p:nvPr/>
        </p:nvSpPr>
        <p:spPr>
          <a:xfrm rot="10800000">
            <a:off x="5111931" y="4211207"/>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riangle 109">
            <a:extLst>
              <a:ext uri="{FF2B5EF4-FFF2-40B4-BE49-F238E27FC236}">
                <a16:creationId xmlns:a16="http://schemas.microsoft.com/office/drawing/2014/main" id="{25B65DC5-2C32-0CB9-1D93-08676B8198F1}"/>
              </a:ext>
            </a:extLst>
          </p:cNvPr>
          <p:cNvSpPr/>
          <p:nvPr/>
        </p:nvSpPr>
        <p:spPr>
          <a:xfrm rot="10800000">
            <a:off x="5409208" y="41400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riangle 111">
            <a:extLst>
              <a:ext uri="{FF2B5EF4-FFF2-40B4-BE49-F238E27FC236}">
                <a16:creationId xmlns:a16="http://schemas.microsoft.com/office/drawing/2014/main" id="{3B1B4999-6990-FBC4-26F1-59457338117B}"/>
              </a:ext>
            </a:extLst>
          </p:cNvPr>
          <p:cNvSpPr/>
          <p:nvPr/>
        </p:nvSpPr>
        <p:spPr>
          <a:xfrm rot="10800000">
            <a:off x="5264331" y="4363607"/>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riangle 112">
            <a:extLst>
              <a:ext uri="{FF2B5EF4-FFF2-40B4-BE49-F238E27FC236}">
                <a16:creationId xmlns:a16="http://schemas.microsoft.com/office/drawing/2014/main" id="{36CD09A3-8309-13CA-F9C9-DB015AFEF793}"/>
              </a:ext>
            </a:extLst>
          </p:cNvPr>
          <p:cNvSpPr/>
          <p:nvPr/>
        </p:nvSpPr>
        <p:spPr>
          <a:xfrm rot="10800000">
            <a:off x="5561608" y="42924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8" name="Group 177">
            <a:extLst>
              <a:ext uri="{FF2B5EF4-FFF2-40B4-BE49-F238E27FC236}">
                <a16:creationId xmlns:a16="http://schemas.microsoft.com/office/drawing/2014/main" id="{E0DEF283-1955-A511-F991-BD6F04C690EE}"/>
              </a:ext>
            </a:extLst>
          </p:cNvPr>
          <p:cNvGrpSpPr/>
          <p:nvPr/>
        </p:nvGrpSpPr>
        <p:grpSpPr>
          <a:xfrm>
            <a:off x="4301245" y="3547005"/>
            <a:ext cx="746561" cy="1025899"/>
            <a:chOff x="4301245" y="3547005"/>
            <a:chExt cx="746561" cy="1025899"/>
          </a:xfrm>
        </p:grpSpPr>
        <p:sp>
          <p:nvSpPr>
            <p:cNvPr id="56" name="Triangle 55">
              <a:extLst>
                <a:ext uri="{FF2B5EF4-FFF2-40B4-BE49-F238E27FC236}">
                  <a16:creationId xmlns:a16="http://schemas.microsoft.com/office/drawing/2014/main" id="{3E21056B-F317-99A7-DC42-4AD46399E39E}"/>
                </a:ext>
              </a:extLst>
            </p:cNvPr>
            <p:cNvSpPr/>
            <p:nvPr/>
          </p:nvSpPr>
          <p:spPr>
            <a:xfrm rot="10800000">
              <a:off x="4642465" y="40156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iangle 98">
              <a:extLst>
                <a:ext uri="{FF2B5EF4-FFF2-40B4-BE49-F238E27FC236}">
                  <a16:creationId xmlns:a16="http://schemas.microsoft.com/office/drawing/2014/main" id="{0ACE333F-9E46-8E48-7DA8-B34AB403DE18}"/>
                </a:ext>
              </a:extLst>
            </p:cNvPr>
            <p:cNvSpPr/>
            <p:nvPr/>
          </p:nvSpPr>
          <p:spPr>
            <a:xfrm rot="10800000">
              <a:off x="4301245" y="361813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iangle 99">
              <a:extLst>
                <a:ext uri="{FF2B5EF4-FFF2-40B4-BE49-F238E27FC236}">
                  <a16:creationId xmlns:a16="http://schemas.microsoft.com/office/drawing/2014/main" id="{38AFAB80-50FC-0248-0B1B-49E5F11896A4}"/>
                </a:ext>
              </a:extLst>
            </p:cNvPr>
            <p:cNvSpPr/>
            <p:nvPr/>
          </p:nvSpPr>
          <p:spPr>
            <a:xfrm rot="10800000">
              <a:off x="4598522" y="354700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riangle 101">
              <a:extLst>
                <a:ext uri="{FF2B5EF4-FFF2-40B4-BE49-F238E27FC236}">
                  <a16:creationId xmlns:a16="http://schemas.microsoft.com/office/drawing/2014/main" id="{441DB1A2-B46E-D09D-0CFE-71069470C70B}"/>
                </a:ext>
              </a:extLst>
            </p:cNvPr>
            <p:cNvSpPr/>
            <p:nvPr/>
          </p:nvSpPr>
          <p:spPr>
            <a:xfrm rot="10800000">
              <a:off x="4453645" y="377053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riangle 107">
              <a:extLst>
                <a:ext uri="{FF2B5EF4-FFF2-40B4-BE49-F238E27FC236}">
                  <a16:creationId xmlns:a16="http://schemas.microsoft.com/office/drawing/2014/main" id="{5E1CCCB9-583A-D818-A3E1-81E3A8CA3C32}"/>
                </a:ext>
              </a:extLst>
            </p:cNvPr>
            <p:cNvSpPr/>
            <p:nvPr/>
          </p:nvSpPr>
          <p:spPr>
            <a:xfrm rot="10800000">
              <a:off x="4642465" y="40156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riangle 110">
              <a:extLst>
                <a:ext uri="{FF2B5EF4-FFF2-40B4-BE49-F238E27FC236}">
                  <a16:creationId xmlns:a16="http://schemas.microsoft.com/office/drawing/2014/main" id="{828D2FE2-4B4A-77C0-F7A3-839309A2DCA4}"/>
                </a:ext>
              </a:extLst>
            </p:cNvPr>
            <p:cNvSpPr/>
            <p:nvPr/>
          </p:nvSpPr>
          <p:spPr>
            <a:xfrm rot="10800000">
              <a:off x="4794865" y="41680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riangle 113">
              <a:extLst>
                <a:ext uri="{FF2B5EF4-FFF2-40B4-BE49-F238E27FC236}">
                  <a16:creationId xmlns:a16="http://schemas.microsoft.com/office/drawing/2014/main" id="{09BD3C0F-C859-C77A-F193-F736D1233BDD}"/>
                </a:ext>
              </a:extLst>
            </p:cNvPr>
            <p:cNvSpPr/>
            <p:nvPr/>
          </p:nvSpPr>
          <p:spPr>
            <a:xfrm rot="10800000">
              <a:off x="4947265" y="43204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Triangle 114">
            <a:extLst>
              <a:ext uri="{FF2B5EF4-FFF2-40B4-BE49-F238E27FC236}">
                <a16:creationId xmlns:a16="http://schemas.microsoft.com/office/drawing/2014/main" id="{28A173C4-C04F-2F87-E695-8DAA11C63B2C}"/>
              </a:ext>
            </a:extLst>
          </p:cNvPr>
          <p:cNvSpPr/>
          <p:nvPr/>
        </p:nvSpPr>
        <p:spPr>
          <a:xfrm rot="10800000">
            <a:off x="5416731" y="4516007"/>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30FEBCC9-AD08-EFE9-496F-84B6FD445137}"/>
              </a:ext>
            </a:extLst>
          </p:cNvPr>
          <p:cNvGrpSpPr/>
          <p:nvPr/>
        </p:nvGrpSpPr>
        <p:grpSpPr>
          <a:xfrm>
            <a:off x="4903322" y="3514015"/>
            <a:ext cx="1749616" cy="1211289"/>
            <a:chOff x="4903322" y="3514015"/>
            <a:chExt cx="1749616" cy="1211289"/>
          </a:xfrm>
        </p:grpSpPr>
        <p:sp>
          <p:nvSpPr>
            <p:cNvPr id="116" name="Triangle 115">
              <a:extLst>
                <a:ext uri="{FF2B5EF4-FFF2-40B4-BE49-F238E27FC236}">
                  <a16:creationId xmlns:a16="http://schemas.microsoft.com/office/drawing/2014/main" id="{A6E3D7D9-0178-0A0B-94DF-07AF9416008B}"/>
                </a:ext>
              </a:extLst>
            </p:cNvPr>
            <p:cNvSpPr/>
            <p:nvPr/>
          </p:nvSpPr>
          <p:spPr>
            <a:xfrm rot="10800000">
              <a:off x="5268293" y="351401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riangle 116">
              <a:extLst>
                <a:ext uri="{FF2B5EF4-FFF2-40B4-BE49-F238E27FC236}">
                  <a16:creationId xmlns:a16="http://schemas.microsoft.com/office/drawing/2014/main" id="{81EB0F53-CBE1-7BE1-9D63-255BCD298C32}"/>
                </a:ext>
              </a:extLst>
            </p:cNvPr>
            <p:cNvSpPr/>
            <p:nvPr/>
          </p:nvSpPr>
          <p:spPr>
            <a:xfrm rot="10800000">
              <a:off x="5561608" y="42924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iangle 117">
              <a:extLst>
                <a:ext uri="{FF2B5EF4-FFF2-40B4-BE49-F238E27FC236}">
                  <a16:creationId xmlns:a16="http://schemas.microsoft.com/office/drawing/2014/main" id="{F29BE140-60AC-BE57-C6AF-F9768FE57DDC}"/>
                </a:ext>
              </a:extLst>
            </p:cNvPr>
            <p:cNvSpPr/>
            <p:nvPr/>
          </p:nvSpPr>
          <p:spPr>
            <a:xfrm rot="10800000">
              <a:off x="5814549" y="3911480"/>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iangle 118">
              <a:extLst>
                <a:ext uri="{FF2B5EF4-FFF2-40B4-BE49-F238E27FC236}">
                  <a16:creationId xmlns:a16="http://schemas.microsoft.com/office/drawing/2014/main" id="{0DF2F4C6-6B84-8909-380D-D4713607BFD5}"/>
                </a:ext>
              </a:extLst>
            </p:cNvPr>
            <p:cNvSpPr/>
            <p:nvPr/>
          </p:nvSpPr>
          <p:spPr>
            <a:xfrm rot="10800000">
              <a:off x="4947265" y="43204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iangle 119">
              <a:extLst>
                <a:ext uri="{FF2B5EF4-FFF2-40B4-BE49-F238E27FC236}">
                  <a16:creationId xmlns:a16="http://schemas.microsoft.com/office/drawing/2014/main" id="{E57A3BBE-AF52-9092-FBC7-B78D175EAD85}"/>
                </a:ext>
              </a:extLst>
            </p:cNvPr>
            <p:cNvSpPr/>
            <p:nvPr/>
          </p:nvSpPr>
          <p:spPr>
            <a:xfrm rot="10800000">
              <a:off x="5966949" y="3886597"/>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riangle 120">
              <a:extLst>
                <a:ext uri="{FF2B5EF4-FFF2-40B4-BE49-F238E27FC236}">
                  <a16:creationId xmlns:a16="http://schemas.microsoft.com/office/drawing/2014/main" id="{91A98F6A-12E7-9A84-DC9A-A2D09EAFCC1F}"/>
                </a:ext>
              </a:extLst>
            </p:cNvPr>
            <p:cNvSpPr/>
            <p:nvPr/>
          </p:nvSpPr>
          <p:spPr>
            <a:xfrm rot="10800000">
              <a:off x="6552397" y="4199547"/>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riangle 121">
              <a:extLst>
                <a:ext uri="{FF2B5EF4-FFF2-40B4-BE49-F238E27FC236}">
                  <a16:creationId xmlns:a16="http://schemas.microsoft.com/office/drawing/2014/main" id="{272DD439-EAB3-C39B-6EFA-6A9505A1F411}"/>
                </a:ext>
              </a:extLst>
            </p:cNvPr>
            <p:cNvSpPr/>
            <p:nvPr/>
          </p:nvSpPr>
          <p:spPr>
            <a:xfrm rot="10800000">
              <a:off x="4903322" y="385180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riangle 122">
              <a:extLst>
                <a:ext uri="{FF2B5EF4-FFF2-40B4-BE49-F238E27FC236}">
                  <a16:creationId xmlns:a16="http://schemas.microsoft.com/office/drawing/2014/main" id="{42F8A88D-ADDF-51DE-802F-BBEDBB6CD5C4}"/>
                </a:ext>
              </a:extLst>
            </p:cNvPr>
            <p:cNvSpPr/>
            <p:nvPr/>
          </p:nvSpPr>
          <p:spPr>
            <a:xfrm rot="10800000">
              <a:off x="5561608" y="42924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riangle 123">
              <a:extLst>
                <a:ext uri="{FF2B5EF4-FFF2-40B4-BE49-F238E27FC236}">
                  <a16:creationId xmlns:a16="http://schemas.microsoft.com/office/drawing/2014/main" id="{5BF970FE-CDEC-F8EA-F1EA-3B0394A745F1}"/>
                </a:ext>
              </a:extLst>
            </p:cNvPr>
            <p:cNvSpPr/>
            <p:nvPr/>
          </p:nvSpPr>
          <p:spPr>
            <a:xfrm rot="10800000">
              <a:off x="4947265" y="43204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riangle 124">
              <a:extLst>
                <a:ext uri="{FF2B5EF4-FFF2-40B4-BE49-F238E27FC236}">
                  <a16:creationId xmlns:a16="http://schemas.microsoft.com/office/drawing/2014/main" id="{535F8F3B-2FFF-7722-0FD7-9E66EF189461}"/>
                </a:ext>
              </a:extLst>
            </p:cNvPr>
            <p:cNvSpPr/>
            <p:nvPr/>
          </p:nvSpPr>
          <p:spPr>
            <a:xfrm rot="10800000">
              <a:off x="5714008" y="44448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riangle 125">
              <a:extLst>
                <a:ext uri="{FF2B5EF4-FFF2-40B4-BE49-F238E27FC236}">
                  <a16:creationId xmlns:a16="http://schemas.microsoft.com/office/drawing/2014/main" id="{77F110EA-134C-A91F-8BD0-DCBF66BCD015}"/>
                </a:ext>
              </a:extLst>
            </p:cNvPr>
            <p:cNvSpPr/>
            <p:nvPr/>
          </p:nvSpPr>
          <p:spPr>
            <a:xfrm rot="10800000">
              <a:off x="5099665" y="44728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878F6EE9-CB14-A28C-9660-7C7505F8B7CF}"/>
              </a:ext>
            </a:extLst>
          </p:cNvPr>
          <p:cNvGrpSpPr/>
          <p:nvPr/>
        </p:nvGrpSpPr>
        <p:grpSpPr>
          <a:xfrm>
            <a:off x="5290674" y="1845526"/>
            <a:ext cx="1749616" cy="1211289"/>
            <a:chOff x="4903322" y="3514015"/>
            <a:chExt cx="1749616" cy="1211289"/>
          </a:xfrm>
        </p:grpSpPr>
        <p:sp>
          <p:nvSpPr>
            <p:cNvPr id="129" name="Triangle 128">
              <a:extLst>
                <a:ext uri="{FF2B5EF4-FFF2-40B4-BE49-F238E27FC236}">
                  <a16:creationId xmlns:a16="http://schemas.microsoft.com/office/drawing/2014/main" id="{02E985DB-7841-B439-757E-27D1F3EC5133}"/>
                </a:ext>
              </a:extLst>
            </p:cNvPr>
            <p:cNvSpPr/>
            <p:nvPr/>
          </p:nvSpPr>
          <p:spPr>
            <a:xfrm rot="10800000">
              <a:off x="5268293" y="351401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riangle 129">
              <a:extLst>
                <a:ext uri="{FF2B5EF4-FFF2-40B4-BE49-F238E27FC236}">
                  <a16:creationId xmlns:a16="http://schemas.microsoft.com/office/drawing/2014/main" id="{A666F088-75CA-6280-3E9E-A373440A6FB5}"/>
                </a:ext>
              </a:extLst>
            </p:cNvPr>
            <p:cNvSpPr/>
            <p:nvPr/>
          </p:nvSpPr>
          <p:spPr>
            <a:xfrm rot="10800000">
              <a:off x="5561608" y="42924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riangle 130">
              <a:extLst>
                <a:ext uri="{FF2B5EF4-FFF2-40B4-BE49-F238E27FC236}">
                  <a16:creationId xmlns:a16="http://schemas.microsoft.com/office/drawing/2014/main" id="{B1966F86-CC53-5134-69A7-9FDC085BEA81}"/>
                </a:ext>
              </a:extLst>
            </p:cNvPr>
            <p:cNvSpPr/>
            <p:nvPr/>
          </p:nvSpPr>
          <p:spPr>
            <a:xfrm rot="10800000">
              <a:off x="5814549" y="3911480"/>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riangle 131">
              <a:extLst>
                <a:ext uri="{FF2B5EF4-FFF2-40B4-BE49-F238E27FC236}">
                  <a16:creationId xmlns:a16="http://schemas.microsoft.com/office/drawing/2014/main" id="{8F86FB37-E6F8-ABBB-DFE2-05908938C7B5}"/>
                </a:ext>
              </a:extLst>
            </p:cNvPr>
            <p:cNvSpPr/>
            <p:nvPr/>
          </p:nvSpPr>
          <p:spPr>
            <a:xfrm rot="10800000">
              <a:off x="4947265" y="43204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riangle 132">
              <a:extLst>
                <a:ext uri="{FF2B5EF4-FFF2-40B4-BE49-F238E27FC236}">
                  <a16:creationId xmlns:a16="http://schemas.microsoft.com/office/drawing/2014/main" id="{357DC241-BD37-8F92-DA64-60EFAFB28D67}"/>
                </a:ext>
              </a:extLst>
            </p:cNvPr>
            <p:cNvSpPr/>
            <p:nvPr/>
          </p:nvSpPr>
          <p:spPr>
            <a:xfrm rot="10800000">
              <a:off x="5966949" y="3886597"/>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riangle 133">
              <a:extLst>
                <a:ext uri="{FF2B5EF4-FFF2-40B4-BE49-F238E27FC236}">
                  <a16:creationId xmlns:a16="http://schemas.microsoft.com/office/drawing/2014/main" id="{F53384A8-0BFD-83BB-CC13-9D5B5EB4584C}"/>
                </a:ext>
              </a:extLst>
            </p:cNvPr>
            <p:cNvSpPr/>
            <p:nvPr/>
          </p:nvSpPr>
          <p:spPr>
            <a:xfrm rot="10800000">
              <a:off x="6552397" y="4199547"/>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riangle 134">
              <a:extLst>
                <a:ext uri="{FF2B5EF4-FFF2-40B4-BE49-F238E27FC236}">
                  <a16:creationId xmlns:a16="http://schemas.microsoft.com/office/drawing/2014/main" id="{481A2F6E-7A86-6C70-7A03-0E9DDE2717C3}"/>
                </a:ext>
              </a:extLst>
            </p:cNvPr>
            <p:cNvSpPr/>
            <p:nvPr/>
          </p:nvSpPr>
          <p:spPr>
            <a:xfrm rot="10800000">
              <a:off x="4903322" y="385180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riangle 135">
              <a:extLst>
                <a:ext uri="{FF2B5EF4-FFF2-40B4-BE49-F238E27FC236}">
                  <a16:creationId xmlns:a16="http://schemas.microsoft.com/office/drawing/2014/main" id="{564BCF76-0C77-C634-6958-83ED06B52208}"/>
                </a:ext>
              </a:extLst>
            </p:cNvPr>
            <p:cNvSpPr/>
            <p:nvPr/>
          </p:nvSpPr>
          <p:spPr>
            <a:xfrm rot="10800000">
              <a:off x="5561608" y="42924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riangle 136">
              <a:extLst>
                <a:ext uri="{FF2B5EF4-FFF2-40B4-BE49-F238E27FC236}">
                  <a16:creationId xmlns:a16="http://schemas.microsoft.com/office/drawing/2014/main" id="{87C24EEA-46BD-277F-1945-C33F2FD9943F}"/>
                </a:ext>
              </a:extLst>
            </p:cNvPr>
            <p:cNvSpPr/>
            <p:nvPr/>
          </p:nvSpPr>
          <p:spPr>
            <a:xfrm rot="10800000">
              <a:off x="4947265" y="43204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riangle 137">
              <a:extLst>
                <a:ext uri="{FF2B5EF4-FFF2-40B4-BE49-F238E27FC236}">
                  <a16:creationId xmlns:a16="http://schemas.microsoft.com/office/drawing/2014/main" id="{A08866FD-8A7C-E9EE-BA2E-00C99F032CED}"/>
                </a:ext>
              </a:extLst>
            </p:cNvPr>
            <p:cNvSpPr/>
            <p:nvPr/>
          </p:nvSpPr>
          <p:spPr>
            <a:xfrm rot="10800000">
              <a:off x="5714008" y="44448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riangle 138">
              <a:extLst>
                <a:ext uri="{FF2B5EF4-FFF2-40B4-BE49-F238E27FC236}">
                  <a16:creationId xmlns:a16="http://schemas.microsoft.com/office/drawing/2014/main" id="{8EA8F015-1D3E-3919-6E44-9BAD020FABC9}"/>
                </a:ext>
              </a:extLst>
            </p:cNvPr>
            <p:cNvSpPr/>
            <p:nvPr/>
          </p:nvSpPr>
          <p:spPr>
            <a:xfrm rot="10800000">
              <a:off x="5099665" y="44728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0" name="Triangle 139">
            <a:extLst>
              <a:ext uri="{FF2B5EF4-FFF2-40B4-BE49-F238E27FC236}">
                <a16:creationId xmlns:a16="http://schemas.microsoft.com/office/drawing/2014/main" id="{F7C65E21-F5E9-6357-043C-4EDA9A2CB9E0}"/>
              </a:ext>
            </a:extLst>
          </p:cNvPr>
          <p:cNvSpPr/>
          <p:nvPr/>
        </p:nvSpPr>
        <p:spPr>
          <a:xfrm rot="10800000">
            <a:off x="6274131" y="3532271"/>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riangle 140">
            <a:extLst>
              <a:ext uri="{FF2B5EF4-FFF2-40B4-BE49-F238E27FC236}">
                <a16:creationId xmlns:a16="http://schemas.microsoft.com/office/drawing/2014/main" id="{4C751CE9-3CE8-AAF5-9C85-A03F31C9E6BA}"/>
              </a:ext>
            </a:extLst>
          </p:cNvPr>
          <p:cNvSpPr/>
          <p:nvPr/>
        </p:nvSpPr>
        <p:spPr>
          <a:xfrm rot="10800000">
            <a:off x="6860776" y="354613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riangle 148">
            <a:extLst>
              <a:ext uri="{FF2B5EF4-FFF2-40B4-BE49-F238E27FC236}">
                <a16:creationId xmlns:a16="http://schemas.microsoft.com/office/drawing/2014/main" id="{656F0D8C-22E4-2BDA-B8E4-433C3668E02F}"/>
              </a:ext>
            </a:extLst>
          </p:cNvPr>
          <p:cNvSpPr/>
          <p:nvPr/>
        </p:nvSpPr>
        <p:spPr>
          <a:xfrm rot="10800000">
            <a:off x="6519556" y="314860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iangle 149">
            <a:extLst>
              <a:ext uri="{FF2B5EF4-FFF2-40B4-BE49-F238E27FC236}">
                <a16:creationId xmlns:a16="http://schemas.microsoft.com/office/drawing/2014/main" id="{3A54A67D-5AD3-7238-EC50-E18D0D3AC69D}"/>
              </a:ext>
            </a:extLst>
          </p:cNvPr>
          <p:cNvSpPr/>
          <p:nvPr/>
        </p:nvSpPr>
        <p:spPr>
          <a:xfrm rot="10800000">
            <a:off x="6816833" y="307747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riangle 150">
            <a:extLst>
              <a:ext uri="{FF2B5EF4-FFF2-40B4-BE49-F238E27FC236}">
                <a16:creationId xmlns:a16="http://schemas.microsoft.com/office/drawing/2014/main" id="{219BC1B8-A76A-031D-8D6D-31F34B692399}"/>
              </a:ext>
            </a:extLst>
          </p:cNvPr>
          <p:cNvSpPr/>
          <p:nvPr/>
        </p:nvSpPr>
        <p:spPr>
          <a:xfrm rot="10800000">
            <a:off x="6202490" y="3105458"/>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riangle 151">
            <a:extLst>
              <a:ext uri="{FF2B5EF4-FFF2-40B4-BE49-F238E27FC236}">
                <a16:creationId xmlns:a16="http://schemas.microsoft.com/office/drawing/2014/main" id="{8803680D-3CC5-87E0-36D5-4B1A48B447C6}"/>
              </a:ext>
            </a:extLst>
          </p:cNvPr>
          <p:cNvSpPr/>
          <p:nvPr/>
        </p:nvSpPr>
        <p:spPr>
          <a:xfrm rot="10800000">
            <a:off x="6671956" y="330100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 name="Group 152">
            <a:extLst>
              <a:ext uri="{FF2B5EF4-FFF2-40B4-BE49-F238E27FC236}">
                <a16:creationId xmlns:a16="http://schemas.microsoft.com/office/drawing/2014/main" id="{895C6ED6-1E2A-205E-179A-B5BA2F0742C6}"/>
              </a:ext>
            </a:extLst>
          </p:cNvPr>
          <p:cNvGrpSpPr/>
          <p:nvPr/>
        </p:nvGrpSpPr>
        <p:grpSpPr>
          <a:xfrm>
            <a:off x="6354890" y="3229875"/>
            <a:ext cx="714884" cy="475970"/>
            <a:chOff x="5099665" y="4444879"/>
            <a:chExt cx="714884" cy="475970"/>
          </a:xfrm>
        </p:grpSpPr>
        <p:sp>
          <p:nvSpPr>
            <p:cNvPr id="154" name="Triangle 153">
              <a:extLst>
                <a:ext uri="{FF2B5EF4-FFF2-40B4-BE49-F238E27FC236}">
                  <a16:creationId xmlns:a16="http://schemas.microsoft.com/office/drawing/2014/main" id="{D5C514B5-28B7-6863-9EED-CBE75AD93236}"/>
                </a:ext>
              </a:extLst>
            </p:cNvPr>
            <p:cNvSpPr/>
            <p:nvPr/>
          </p:nvSpPr>
          <p:spPr>
            <a:xfrm rot="10800000">
              <a:off x="5714008" y="444487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riangle 154">
              <a:extLst>
                <a:ext uri="{FF2B5EF4-FFF2-40B4-BE49-F238E27FC236}">
                  <a16:creationId xmlns:a16="http://schemas.microsoft.com/office/drawing/2014/main" id="{C2E69301-1C00-A6EE-840C-A378FD47008F}"/>
                </a:ext>
              </a:extLst>
            </p:cNvPr>
            <p:cNvSpPr/>
            <p:nvPr/>
          </p:nvSpPr>
          <p:spPr>
            <a:xfrm rot="10800000">
              <a:off x="5099665" y="44728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riangle 155">
              <a:extLst>
                <a:ext uri="{FF2B5EF4-FFF2-40B4-BE49-F238E27FC236}">
                  <a16:creationId xmlns:a16="http://schemas.microsoft.com/office/drawing/2014/main" id="{66E8548C-1927-32CA-A424-6DB5D219CD56}"/>
                </a:ext>
              </a:extLst>
            </p:cNvPr>
            <p:cNvSpPr/>
            <p:nvPr/>
          </p:nvSpPr>
          <p:spPr>
            <a:xfrm rot="10800000">
              <a:off x="5569131" y="4668407"/>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Triangle 156">
            <a:extLst>
              <a:ext uri="{FF2B5EF4-FFF2-40B4-BE49-F238E27FC236}">
                <a16:creationId xmlns:a16="http://schemas.microsoft.com/office/drawing/2014/main" id="{261124F6-F4E6-7BD4-8E61-8D6858BFAF4C}"/>
              </a:ext>
            </a:extLst>
          </p:cNvPr>
          <p:cNvSpPr/>
          <p:nvPr/>
        </p:nvSpPr>
        <p:spPr>
          <a:xfrm rot="10800000">
            <a:off x="6860776" y="354613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riangle 157">
            <a:extLst>
              <a:ext uri="{FF2B5EF4-FFF2-40B4-BE49-F238E27FC236}">
                <a16:creationId xmlns:a16="http://schemas.microsoft.com/office/drawing/2014/main" id="{9F6B050B-9B46-5C21-85F2-D3A4FDE3125E}"/>
              </a:ext>
            </a:extLst>
          </p:cNvPr>
          <p:cNvSpPr/>
          <p:nvPr/>
        </p:nvSpPr>
        <p:spPr>
          <a:xfrm rot="10800000">
            <a:off x="7013176" y="369853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riangle 158">
            <a:extLst>
              <a:ext uri="{FF2B5EF4-FFF2-40B4-BE49-F238E27FC236}">
                <a16:creationId xmlns:a16="http://schemas.microsoft.com/office/drawing/2014/main" id="{0E3DB20C-1251-027D-E1EE-C415BDFFE40F}"/>
              </a:ext>
            </a:extLst>
          </p:cNvPr>
          <p:cNvSpPr/>
          <p:nvPr/>
        </p:nvSpPr>
        <p:spPr>
          <a:xfrm rot="10800000">
            <a:off x="7165576" y="385093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3" name="Group 162">
            <a:extLst>
              <a:ext uri="{FF2B5EF4-FFF2-40B4-BE49-F238E27FC236}">
                <a16:creationId xmlns:a16="http://schemas.microsoft.com/office/drawing/2014/main" id="{80304947-1238-CF0F-9B87-446300871639}"/>
              </a:ext>
            </a:extLst>
          </p:cNvPr>
          <p:cNvGrpSpPr/>
          <p:nvPr/>
        </p:nvGrpSpPr>
        <p:grpSpPr>
          <a:xfrm>
            <a:off x="3591892" y="5440352"/>
            <a:ext cx="252941" cy="429725"/>
            <a:chOff x="6451856" y="4948323"/>
            <a:chExt cx="252941" cy="429725"/>
          </a:xfrm>
        </p:grpSpPr>
        <p:sp>
          <p:nvSpPr>
            <p:cNvPr id="160" name="Triangle 159">
              <a:extLst>
                <a:ext uri="{FF2B5EF4-FFF2-40B4-BE49-F238E27FC236}">
                  <a16:creationId xmlns:a16="http://schemas.microsoft.com/office/drawing/2014/main" id="{C74F69B2-35C7-5325-4BA8-3D49BFE051A2}"/>
                </a:ext>
              </a:extLst>
            </p:cNvPr>
            <p:cNvSpPr/>
            <p:nvPr/>
          </p:nvSpPr>
          <p:spPr>
            <a:xfrm rot="10800000">
              <a:off x="6451856" y="497320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riangle 160">
              <a:extLst>
                <a:ext uri="{FF2B5EF4-FFF2-40B4-BE49-F238E27FC236}">
                  <a16:creationId xmlns:a16="http://schemas.microsoft.com/office/drawing/2014/main" id="{7999E5A6-5287-F9AC-7B94-A924FF1B039A}"/>
                </a:ext>
              </a:extLst>
            </p:cNvPr>
            <p:cNvSpPr/>
            <p:nvPr/>
          </p:nvSpPr>
          <p:spPr>
            <a:xfrm rot="10800000">
              <a:off x="6604256" y="512560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riangle 161">
              <a:extLst>
                <a:ext uri="{FF2B5EF4-FFF2-40B4-BE49-F238E27FC236}">
                  <a16:creationId xmlns:a16="http://schemas.microsoft.com/office/drawing/2014/main" id="{08C57C74-1C68-F1FE-CF6E-4B9295D90BE9}"/>
                </a:ext>
              </a:extLst>
            </p:cNvPr>
            <p:cNvSpPr/>
            <p:nvPr/>
          </p:nvSpPr>
          <p:spPr>
            <a:xfrm rot="10800000">
              <a:off x="6604256" y="494832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629CF29E-DE67-CDF3-31E5-8EA2E111D454}"/>
              </a:ext>
            </a:extLst>
          </p:cNvPr>
          <p:cNvGrpSpPr/>
          <p:nvPr/>
        </p:nvGrpSpPr>
        <p:grpSpPr>
          <a:xfrm>
            <a:off x="3399319" y="3719876"/>
            <a:ext cx="405341" cy="1100930"/>
            <a:chOff x="4453645" y="3226845"/>
            <a:chExt cx="405341" cy="1100930"/>
          </a:xfrm>
        </p:grpSpPr>
        <p:sp>
          <p:nvSpPr>
            <p:cNvPr id="164" name="Triangle 163">
              <a:extLst>
                <a:ext uri="{FF2B5EF4-FFF2-40B4-BE49-F238E27FC236}">
                  <a16:creationId xmlns:a16="http://schemas.microsoft.com/office/drawing/2014/main" id="{7171413C-DFF6-1A45-3502-696134B93FC0}"/>
                </a:ext>
              </a:extLst>
            </p:cNvPr>
            <p:cNvSpPr/>
            <p:nvPr/>
          </p:nvSpPr>
          <p:spPr>
            <a:xfrm rot="10800000">
              <a:off x="4575570" y="322684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riangle 164">
              <a:extLst>
                <a:ext uri="{FF2B5EF4-FFF2-40B4-BE49-F238E27FC236}">
                  <a16:creationId xmlns:a16="http://schemas.microsoft.com/office/drawing/2014/main" id="{7D4FF37A-676F-D772-40E1-51311C71DF02}"/>
                </a:ext>
              </a:extLst>
            </p:cNvPr>
            <p:cNvSpPr/>
            <p:nvPr/>
          </p:nvSpPr>
          <p:spPr>
            <a:xfrm rot="10800000">
              <a:off x="4453645" y="377053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riangle 165">
              <a:extLst>
                <a:ext uri="{FF2B5EF4-FFF2-40B4-BE49-F238E27FC236}">
                  <a16:creationId xmlns:a16="http://schemas.microsoft.com/office/drawing/2014/main" id="{A95EE104-6C71-099C-6CCF-C76B5B195731}"/>
                </a:ext>
              </a:extLst>
            </p:cNvPr>
            <p:cNvSpPr/>
            <p:nvPr/>
          </p:nvSpPr>
          <p:spPr>
            <a:xfrm rot="10800000">
              <a:off x="4750922" y="369940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riangle 166">
              <a:extLst>
                <a:ext uri="{FF2B5EF4-FFF2-40B4-BE49-F238E27FC236}">
                  <a16:creationId xmlns:a16="http://schemas.microsoft.com/office/drawing/2014/main" id="{4237E001-6784-358C-0674-172E484BC5FC}"/>
                </a:ext>
              </a:extLst>
            </p:cNvPr>
            <p:cNvSpPr/>
            <p:nvPr/>
          </p:nvSpPr>
          <p:spPr>
            <a:xfrm rot="10800000">
              <a:off x="4750922" y="369940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Triangle 167">
              <a:extLst>
                <a:ext uri="{FF2B5EF4-FFF2-40B4-BE49-F238E27FC236}">
                  <a16:creationId xmlns:a16="http://schemas.microsoft.com/office/drawing/2014/main" id="{94793E47-AF10-431A-46A3-7D612F4555E8}"/>
                </a:ext>
              </a:extLst>
            </p:cNvPr>
            <p:cNvSpPr/>
            <p:nvPr/>
          </p:nvSpPr>
          <p:spPr>
            <a:xfrm rot="10800000">
              <a:off x="4606045" y="392293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riangle 168">
              <a:extLst>
                <a:ext uri="{FF2B5EF4-FFF2-40B4-BE49-F238E27FC236}">
                  <a16:creationId xmlns:a16="http://schemas.microsoft.com/office/drawing/2014/main" id="{4BADF4E2-0FC2-9ADC-ACB6-F6D11A9CAD69}"/>
                </a:ext>
              </a:extLst>
            </p:cNvPr>
            <p:cNvSpPr/>
            <p:nvPr/>
          </p:nvSpPr>
          <p:spPr>
            <a:xfrm rot="10800000">
              <a:off x="4758445" y="407533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1" name="Group 170">
            <a:extLst>
              <a:ext uri="{FF2B5EF4-FFF2-40B4-BE49-F238E27FC236}">
                <a16:creationId xmlns:a16="http://schemas.microsoft.com/office/drawing/2014/main" id="{58675567-2E4A-9FB5-94EA-56ADCA10075A}"/>
              </a:ext>
            </a:extLst>
          </p:cNvPr>
          <p:cNvGrpSpPr/>
          <p:nvPr/>
        </p:nvGrpSpPr>
        <p:grpSpPr>
          <a:xfrm>
            <a:off x="4357463" y="4785107"/>
            <a:ext cx="405341" cy="1100930"/>
            <a:chOff x="4453645" y="3226845"/>
            <a:chExt cx="405341" cy="1100930"/>
          </a:xfrm>
        </p:grpSpPr>
        <p:sp>
          <p:nvSpPr>
            <p:cNvPr id="172" name="Triangle 171">
              <a:extLst>
                <a:ext uri="{FF2B5EF4-FFF2-40B4-BE49-F238E27FC236}">
                  <a16:creationId xmlns:a16="http://schemas.microsoft.com/office/drawing/2014/main" id="{54D2A399-4E4D-1F30-3090-C3034E426AE2}"/>
                </a:ext>
              </a:extLst>
            </p:cNvPr>
            <p:cNvSpPr/>
            <p:nvPr/>
          </p:nvSpPr>
          <p:spPr>
            <a:xfrm rot="10800000">
              <a:off x="4575570" y="322684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riangle 172">
              <a:extLst>
                <a:ext uri="{FF2B5EF4-FFF2-40B4-BE49-F238E27FC236}">
                  <a16:creationId xmlns:a16="http://schemas.microsoft.com/office/drawing/2014/main" id="{59C89044-5FBE-45A7-6334-EFD25C3B65E2}"/>
                </a:ext>
              </a:extLst>
            </p:cNvPr>
            <p:cNvSpPr/>
            <p:nvPr/>
          </p:nvSpPr>
          <p:spPr>
            <a:xfrm rot="10800000">
              <a:off x="4453645" y="377053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riangle 173">
              <a:extLst>
                <a:ext uri="{FF2B5EF4-FFF2-40B4-BE49-F238E27FC236}">
                  <a16:creationId xmlns:a16="http://schemas.microsoft.com/office/drawing/2014/main" id="{473EC093-D1A6-478F-C9AD-4BC11534A4B5}"/>
                </a:ext>
              </a:extLst>
            </p:cNvPr>
            <p:cNvSpPr/>
            <p:nvPr/>
          </p:nvSpPr>
          <p:spPr>
            <a:xfrm rot="10800000">
              <a:off x="4750922" y="369940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riangle 174">
              <a:extLst>
                <a:ext uri="{FF2B5EF4-FFF2-40B4-BE49-F238E27FC236}">
                  <a16:creationId xmlns:a16="http://schemas.microsoft.com/office/drawing/2014/main" id="{78414D3A-1550-49FC-EA4C-303387D1D4BE}"/>
                </a:ext>
              </a:extLst>
            </p:cNvPr>
            <p:cNvSpPr/>
            <p:nvPr/>
          </p:nvSpPr>
          <p:spPr>
            <a:xfrm rot="10800000">
              <a:off x="4750922" y="369940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riangle 175">
              <a:extLst>
                <a:ext uri="{FF2B5EF4-FFF2-40B4-BE49-F238E27FC236}">
                  <a16:creationId xmlns:a16="http://schemas.microsoft.com/office/drawing/2014/main" id="{796FD8AD-F3B3-F49E-74CA-4782ECD2C873}"/>
                </a:ext>
              </a:extLst>
            </p:cNvPr>
            <p:cNvSpPr/>
            <p:nvPr/>
          </p:nvSpPr>
          <p:spPr>
            <a:xfrm rot="10800000">
              <a:off x="4606045" y="392293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riangle 176">
              <a:extLst>
                <a:ext uri="{FF2B5EF4-FFF2-40B4-BE49-F238E27FC236}">
                  <a16:creationId xmlns:a16="http://schemas.microsoft.com/office/drawing/2014/main" id="{FB06A45E-BCF8-42EB-4D07-235DD3FDF236}"/>
                </a:ext>
              </a:extLst>
            </p:cNvPr>
            <p:cNvSpPr/>
            <p:nvPr/>
          </p:nvSpPr>
          <p:spPr>
            <a:xfrm rot="10800000">
              <a:off x="4758445" y="407533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4C7FACE1-93F8-2BF1-4E46-6D7F8E6CD98D}"/>
              </a:ext>
            </a:extLst>
          </p:cNvPr>
          <p:cNvGrpSpPr/>
          <p:nvPr/>
        </p:nvGrpSpPr>
        <p:grpSpPr>
          <a:xfrm>
            <a:off x="4295525" y="1743746"/>
            <a:ext cx="746561" cy="1025899"/>
            <a:chOff x="4301245" y="3547005"/>
            <a:chExt cx="746561" cy="1025899"/>
          </a:xfrm>
        </p:grpSpPr>
        <p:sp>
          <p:nvSpPr>
            <p:cNvPr id="180" name="Triangle 179">
              <a:extLst>
                <a:ext uri="{FF2B5EF4-FFF2-40B4-BE49-F238E27FC236}">
                  <a16:creationId xmlns:a16="http://schemas.microsoft.com/office/drawing/2014/main" id="{ADD1A557-88A5-9788-2F73-2CC9C5F4899E}"/>
                </a:ext>
              </a:extLst>
            </p:cNvPr>
            <p:cNvSpPr/>
            <p:nvPr/>
          </p:nvSpPr>
          <p:spPr>
            <a:xfrm rot="10800000">
              <a:off x="4642465" y="40156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riangle 180">
              <a:extLst>
                <a:ext uri="{FF2B5EF4-FFF2-40B4-BE49-F238E27FC236}">
                  <a16:creationId xmlns:a16="http://schemas.microsoft.com/office/drawing/2014/main" id="{B745C5CD-6935-9616-FA11-0854F39EDF58}"/>
                </a:ext>
              </a:extLst>
            </p:cNvPr>
            <p:cNvSpPr/>
            <p:nvPr/>
          </p:nvSpPr>
          <p:spPr>
            <a:xfrm rot="10800000">
              <a:off x="4301245" y="361813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Triangle 181">
              <a:extLst>
                <a:ext uri="{FF2B5EF4-FFF2-40B4-BE49-F238E27FC236}">
                  <a16:creationId xmlns:a16="http://schemas.microsoft.com/office/drawing/2014/main" id="{EE2B59D1-9651-1FB7-DE60-2F5E1F5E8A7A}"/>
                </a:ext>
              </a:extLst>
            </p:cNvPr>
            <p:cNvSpPr/>
            <p:nvPr/>
          </p:nvSpPr>
          <p:spPr>
            <a:xfrm rot="10800000">
              <a:off x="4598522" y="3547005"/>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riangle 182">
              <a:extLst>
                <a:ext uri="{FF2B5EF4-FFF2-40B4-BE49-F238E27FC236}">
                  <a16:creationId xmlns:a16="http://schemas.microsoft.com/office/drawing/2014/main" id="{F9D82812-8D8B-ACEF-C3EB-147D5C3B9E0F}"/>
                </a:ext>
              </a:extLst>
            </p:cNvPr>
            <p:cNvSpPr/>
            <p:nvPr/>
          </p:nvSpPr>
          <p:spPr>
            <a:xfrm rot="10800000">
              <a:off x="4453645" y="377053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riangle 183">
              <a:extLst>
                <a:ext uri="{FF2B5EF4-FFF2-40B4-BE49-F238E27FC236}">
                  <a16:creationId xmlns:a16="http://schemas.microsoft.com/office/drawing/2014/main" id="{5E929C9F-8D7E-771F-F60E-9683C78EC7E0}"/>
                </a:ext>
              </a:extLst>
            </p:cNvPr>
            <p:cNvSpPr/>
            <p:nvPr/>
          </p:nvSpPr>
          <p:spPr>
            <a:xfrm rot="10800000">
              <a:off x="4642465" y="40156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riangle 184">
              <a:extLst>
                <a:ext uri="{FF2B5EF4-FFF2-40B4-BE49-F238E27FC236}">
                  <a16:creationId xmlns:a16="http://schemas.microsoft.com/office/drawing/2014/main" id="{47F8741E-ADF4-C679-C4CF-1DB36BB41E40}"/>
                </a:ext>
              </a:extLst>
            </p:cNvPr>
            <p:cNvSpPr/>
            <p:nvPr/>
          </p:nvSpPr>
          <p:spPr>
            <a:xfrm rot="10800000">
              <a:off x="4794865" y="41680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riangle 185">
              <a:extLst>
                <a:ext uri="{FF2B5EF4-FFF2-40B4-BE49-F238E27FC236}">
                  <a16:creationId xmlns:a16="http://schemas.microsoft.com/office/drawing/2014/main" id="{BC1F1633-B16C-156A-08C0-6C6645915CDF}"/>
                </a:ext>
              </a:extLst>
            </p:cNvPr>
            <p:cNvSpPr/>
            <p:nvPr/>
          </p:nvSpPr>
          <p:spPr>
            <a:xfrm rot="10800000">
              <a:off x="4947265" y="4320462"/>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7" name="Triangle 186">
            <a:extLst>
              <a:ext uri="{FF2B5EF4-FFF2-40B4-BE49-F238E27FC236}">
                <a16:creationId xmlns:a16="http://schemas.microsoft.com/office/drawing/2014/main" id="{C46A9113-BDD5-9A74-2F2F-C12FEBF598D0}"/>
              </a:ext>
            </a:extLst>
          </p:cNvPr>
          <p:cNvSpPr/>
          <p:nvPr/>
        </p:nvSpPr>
        <p:spPr>
          <a:xfrm rot="10800000">
            <a:off x="6198174" y="5060599"/>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Group 187">
            <a:extLst>
              <a:ext uri="{FF2B5EF4-FFF2-40B4-BE49-F238E27FC236}">
                <a16:creationId xmlns:a16="http://schemas.microsoft.com/office/drawing/2014/main" id="{9BBF5B7D-0628-75E6-161C-12F63B24B590}"/>
              </a:ext>
            </a:extLst>
          </p:cNvPr>
          <p:cNvGrpSpPr/>
          <p:nvPr/>
        </p:nvGrpSpPr>
        <p:grpSpPr>
          <a:xfrm>
            <a:off x="6399997" y="5312582"/>
            <a:ext cx="405341" cy="673082"/>
            <a:chOff x="6299456" y="4552566"/>
            <a:chExt cx="405341" cy="673082"/>
          </a:xfrm>
        </p:grpSpPr>
        <p:sp>
          <p:nvSpPr>
            <p:cNvPr id="189" name="Triangle 188">
              <a:extLst>
                <a:ext uri="{FF2B5EF4-FFF2-40B4-BE49-F238E27FC236}">
                  <a16:creationId xmlns:a16="http://schemas.microsoft.com/office/drawing/2014/main" id="{82E090D4-8352-987F-6CBD-FF82EB75CF2F}"/>
                </a:ext>
              </a:extLst>
            </p:cNvPr>
            <p:cNvSpPr/>
            <p:nvPr/>
          </p:nvSpPr>
          <p:spPr>
            <a:xfrm rot="10800000">
              <a:off x="6299456" y="482080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riangle 189">
              <a:extLst>
                <a:ext uri="{FF2B5EF4-FFF2-40B4-BE49-F238E27FC236}">
                  <a16:creationId xmlns:a16="http://schemas.microsoft.com/office/drawing/2014/main" id="{B8147483-41CF-6B72-50C5-EFE08E42707A}"/>
                </a:ext>
              </a:extLst>
            </p:cNvPr>
            <p:cNvSpPr/>
            <p:nvPr/>
          </p:nvSpPr>
          <p:spPr>
            <a:xfrm rot="10800000">
              <a:off x="6451856" y="497320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Triangle 190">
              <a:extLst>
                <a:ext uri="{FF2B5EF4-FFF2-40B4-BE49-F238E27FC236}">
                  <a16:creationId xmlns:a16="http://schemas.microsoft.com/office/drawing/2014/main" id="{A9C904E8-55F4-DF4F-C08B-0B80C934AC7B}"/>
                </a:ext>
              </a:extLst>
            </p:cNvPr>
            <p:cNvSpPr/>
            <p:nvPr/>
          </p:nvSpPr>
          <p:spPr>
            <a:xfrm rot="10800000">
              <a:off x="6451856" y="479592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riangle 191">
              <a:extLst>
                <a:ext uri="{FF2B5EF4-FFF2-40B4-BE49-F238E27FC236}">
                  <a16:creationId xmlns:a16="http://schemas.microsoft.com/office/drawing/2014/main" id="{6C9C563B-F850-90CB-527A-3F78AA691816}"/>
                </a:ext>
              </a:extLst>
            </p:cNvPr>
            <p:cNvSpPr/>
            <p:nvPr/>
          </p:nvSpPr>
          <p:spPr>
            <a:xfrm rot="10800000">
              <a:off x="6509606" y="4552566"/>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riangle 192">
              <a:extLst>
                <a:ext uri="{FF2B5EF4-FFF2-40B4-BE49-F238E27FC236}">
                  <a16:creationId xmlns:a16="http://schemas.microsoft.com/office/drawing/2014/main" id="{98B1871D-4940-1652-474E-EE7D85C015CA}"/>
                </a:ext>
              </a:extLst>
            </p:cNvPr>
            <p:cNvSpPr/>
            <p:nvPr/>
          </p:nvSpPr>
          <p:spPr>
            <a:xfrm rot="10800000">
              <a:off x="6604256" y="4948323"/>
              <a:ext cx="100541" cy="252442"/>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6" name="Triangle 195">
            <a:extLst>
              <a:ext uri="{FF2B5EF4-FFF2-40B4-BE49-F238E27FC236}">
                <a16:creationId xmlns:a16="http://schemas.microsoft.com/office/drawing/2014/main" id="{828E9F2A-E407-F085-495F-BB2CD4A806B8}"/>
              </a:ext>
            </a:extLst>
          </p:cNvPr>
          <p:cNvSpPr/>
          <p:nvPr/>
        </p:nvSpPr>
        <p:spPr>
          <a:xfrm rot="10800000">
            <a:off x="8364187" y="3417599"/>
            <a:ext cx="322218" cy="670560"/>
          </a:xfrm>
          <a:prstGeom prst="triangl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TextBox 196">
            <a:extLst>
              <a:ext uri="{FF2B5EF4-FFF2-40B4-BE49-F238E27FC236}">
                <a16:creationId xmlns:a16="http://schemas.microsoft.com/office/drawing/2014/main" id="{BF06B691-E4D3-EB05-FE26-9D8DF770DB0C}"/>
              </a:ext>
            </a:extLst>
          </p:cNvPr>
          <p:cNvSpPr txBox="1"/>
          <p:nvPr/>
        </p:nvSpPr>
        <p:spPr>
          <a:xfrm>
            <a:off x="8655924" y="3420715"/>
            <a:ext cx="1637210" cy="646331"/>
          </a:xfrm>
          <a:prstGeom prst="rect">
            <a:avLst/>
          </a:prstGeom>
          <a:noFill/>
        </p:spPr>
        <p:txBody>
          <a:bodyPr wrap="square" rtlCol="0">
            <a:spAutoFit/>
          </a:bodyPr>
          <a:lstStyle/>
          <a:p>
            <a:r>
              <a:rPr lang="en-US" dirty="0">
                <a:solidFill>
                  <a:srgbClr val="FF0000"/>
                </a:solidFill>
              </a:rPr>
              <a:t>Recurrent mutations</a:t>
            </a:r>
          </a:p>
        </p:txBody>
      </p:sp>
    </p:spTree>
    <p:extLst>
      <p:ext uri="{BB962C8B-B14F-4D97-AF65-F5344CB8AC3E}">
        <p14:creationId xmlns:p14="http://schemas.microsoft.com/office/powerpoint/2010/main" val="2620654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9D79A-84EF-18B1-0225-A1557BCC5F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A73173-ACD3-BBBB-BB66-70F569F5D6A6}"/>
              </a:ext>
            </a:extLst>
          </p:cNvPr>
          <p:cNvSpPr>
            <a:spLocks noGrp="1"/>
          </p:cNvSpPr>
          <p:nvPr>
            <p:ph type="title"/>
          </p:nvPr>
        </p:nvSpPr>
        <p:spPr/>
        <p:txBody>
          <a:bodyPr/>
          <a:lstStyle/>
          <a:p>
            <a:r>
              <a:rPr lang="en-US" dirty="0"/>
              <a:t>Estimating genic constraint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EA63A32-17CE-C26F-92A2-60D46A3AB285}"/>
                  </a:ext>
                </a:extLst>
              </p:cNvPr>
              <p:cNvSpPr>
                <a:spLocks noGrp="1"/>
              </p:cNvSpPr>
              <p:nvPr>
                <p:ph idx="1"/>
              </p:nvPr>
            </p:nvSpPr>
            <p:spPr/>
            <p:txBody>
              <a:bodyPr/>
              <a:lstStyle/>
              <a:p>
                <a:r>
                  <a:rPr lang="en-US" dirty="0"/>
                  <a:t>PTVs: protein truncating variants</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h𝑒𝑡</m:t>
                        </m:r>
                      </m:sub>
                    </m:sSub>
                  </m:oMath>
                </a14:m>
                <a:r>
                  <a:rPr lang="en-US" dirty="0"/>
                  <a:t>: selection coefficient for heterozygous gene loss</a:t>
                </a:r>
              </a:p>
              <a:p>
                <a14:m>
                  <m:oMath xmlns:m="http://schemas.openxmlformats.org/officeDocument/2006/math">
                    <m:r>
                      <a:rPr lang="en-US" b="0" i="1" smtClean="0">
                        <a:latin typeface="Cambria Math" panose="02040503050406030204" pitchFamily="18" charset="0"/>
                      </a:rPr>
                      <m:t>𝑚</m:t>
                    </m:r>
                  </m:oMath>
                </a14:m>
                <a:r>
                  <a:rPr lang="en-US" dirty="0"/>
                  <a:t>: combined mutation rate </a:t>
                </a:r>
              </a:p>
              <a:p>
                <a14:m>
                  <m:oMath xmlns:m="http://schemas.openxmlformats.org/officeDocument/2006/math">
                    <m:r>
                      <a:rPr lang="en-US" b="0" i="1" smtClean="0">
                        <a:latin typeface="Cambria Math" panose="02040503050406030204" pitchFamily="18" charset="0"/>
                      </a:rPr>
                      <m:t>𝑝</m:t>
                    </m:r>
                  </m:oMath>
                </a14:m>
                <a:r>
                  <a:rPr lang="en-US" dirty="0"/>
                  <a:t>: combined allele frequency</a:t>
                </a:r>
              </a:p>
              <a:p>
                <a:r>
                  <a:rPr lang="en-US" dirty="0"/>
                  <a:t>Many genes: large enough </a:t>
                </a:r>
                <a14:m>
                  <m:oMath xmlns:m="http://schemas.openxmlformats.org/officeDocument/2006/math">
                    <m:r>
                      <a:rPr lang="en-US" i="1">
                        <a:latin typeface="Cambria Math" panose="02040503050406030204" pitchFamily="18" charset="0"/>
                      </a:rPr>
                      <m:t>𝑚</m:t>
                    </m:r>
                  </m:oMath>
                </a14:m>
                <a:r>
                  <a:rPr lang="en-US" dirty="0"/>
                  <a:t> to estimate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h𝑒𝑡</m:t>
                        </m:r>
                      </m:sub>
                    </m:sSub>
                  </m:oMath>
                </a14:m>
                <a:endParaRPr lang="en-US" dirty="0"/>
              </a:p>
            </p:txBody>
          </p:sp>
        </mc:Choice>
        <mc:Fallback>
          <p:sp>
            <p:nvSpPr>
              <p:cNvPr id="3" name="Content Placeholder 2">
                <a:extLst>
                  <a:ext uri="{FF2B5EF4-FFF2-40B4-BE49-F238E27FC236}">
                    <a16:creationId xmlns:a16="http://schemas.microsoft.com/office/drawing/2014/main" id="{0EA63A32-17CE-C26F-92A2-60D46A3AB28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493842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76FEC-98F0-5907-6D5B-BACAC1AFDBBB}"/>
              </a:ext>
            </a:extLst>
          </p:cNvPr>
          <p:cNvSpPr>
            <a:spLocks noGrp="1"/>
          </p:cNvSpPr>
          <p:nvPr>
            <p:ph type="title"/>
          </p:nvPr>
        </p:nvSpPr>
        <p:spPr/>
        <p:txBody>
          <a:bodyPr/>
          <a:lstStyle/>
          <a:p>
            <a:r>
              <a:rPr lang="en-US" dirty="0"/>
              <a:t>Estimating genic constraint</a:t>
            </a:r>
          </a:p>
        </p:txBody>
      </p:sp>
      <p:pic>
        <p:nvPicPr>
          <p:cNvPr id="4" name="Picture 3">
            <a:extLst>
              <a:ext uri="{FF2B5EF4-FFF2-40B4-BE49-F238E27FC236}">
                <a16:creationId xmlns:a16="http://schemas.microsoft.com/office/drawing/2014/main" id="{E3DEAA10-26CF-524D-0713-1E895CAE6F7E}"/>
              </a:ext>
            </a:extLst>
          </p:cNvPr>
          <p:cNvPicPr>
            <a:picLocks noChangeAspect="1"/>
          </p:cNvPicPr>
          <p:nvPr/>
        </p:nvPicPr>
        <p:blipFill>
          <a:blip r:embed="rId2"/>
          <a:stretch>
            <a:fillRect/>
          </a:stretch>
        </p:blipFill>
        <p:spPr>
          <a:xfrm>
            <a:off x="558947" y="2394792"/>
            <a:ext cx="10906155" cy="2373151"/>
          </a:xfrm>
          <a:prstGeom prst="rect">
            <a:avLst/>
          </a:prstGeom>
        </p:spPr>
      </p:pic>
    </p:spTree>
    <p:extLst>
      <p:ext uri="{BB962C8B-B14F-4D97-AF65-F5344CB8AC3E}">
        <p14:creationId xmlns:p14="http://schemas.microsoft.com/office/powerpoint/2010/main" val="1554886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33CF7E-D785-271F-F0AE-CC9B719518A8}"/>
              </a:ext>
            </a:extLst>
          </p:cNvPr>
          <p:cNvSpPr txBox="1">
            <a:spLocks/>
          </p:cNvSpPr>
          <p:nvPr/>
        </p:nvSpPr>
        <p:spPr>
          <a:xfrm>
            <a:off x="697433" y="2043269"/>
            <a:ext cx="6356509" cy="31165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Change in allele frequency for a beneficial mutation conditional on </a:t>
            </a:r>
            <a:r>
              <a:rPr lang="en-US" dirty="0">
                <a:solidFill>
                  <a:srgbClr val="0070C0"/>
                </a:solidFill>
              </a:rPr>
              <a:t>loss</a:t>
            </a:r>
          </a:p>
        </p:txBody>
      </p:sp>
      <p:pic>
        <p:nvPicPr>
          <p:cNvPr id="2" name="Picture 4" descr="undefined">
            <a:extLst>
              <a:ext uri="{FF2B5EF4-FFF2-40B4-BE49-F238E27FC236}">
                <a16:creationId xmlns:a16="http://schemas.microsoft.com/office/drawing/2014/main" id="{279E0D4F-B19D-4A80-1615-EF977D9902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127" b="20668"/>
          <a:stretch/>
        </p:blipFill>
        <p:spPr bwMode="auto">
          <a:xfrm rot="16200000">
            <a:off x="6411356" y="1842134"/>
            <a:ext cx="5703098" cy="347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261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8E5BC1-B2BC-6D51-0C56-783992BE32C7}"/>
              </a:ext>
            </a:extLst>
          </p:cNvPr>
          <p:cNvSpPr txBox="1"/>
          <p:nvPr/>
        </p:nvSpPr>
        <p:spPr>
          <a:xfrm>
            <a:off x="2357120" y="2623850"/>
            <a:ext cx="7965112" cy="2062103"/>
          </a:xfrm>
          <a:prstGeom prst="rect">
            <a:avLst/>
          </a:prstGeom>
          <a:noFill/>
        </p:spPr>
        <p:txBody>
          <a:bodyPr wrap="square">
            <a:spAutoFit/>
          </a:bodyPr>
          <a:lstStyle/>
          <a:p>
            <a:r>
              <a:rPr lang="en-US" sz="3200" dirty="0">
                <a:latin typeface="Avenir Book" panose="02000503020000020003" pitchFamily="2" charset="0"/>
              </a:rPr>
              <a:t>&gt;&gt;cd /local/path/to/repo</a:t>
            </a:r>
          </a:p>
          <a:p>
            <a:r>
              <a:rPr lang="en-US" sz="3200" dirty="0">
                <a:latin typeface="Avenir Book" panose="02000503020000020003" pitchFamily="2" charset="0"/>
              </a:rPr>
              <a:t>&gt;&gt;git pull</a:t>
            </a:r>
          </a:p>
          <a:p>
            <a:r>
              <a:rPr lang="en-US" sz="3200" dirty="0">
                <a:latin typeface="Avenir Book" panose="02000503020000020003" pitchFamily="2" charset="0"/>
              </a:rPr>
              <a:t>&gt;&gt;source bmif201/bin/activate</a:t>
            </a:r>
          </a:p>
          <a:p>
            <a:r>
              <a:rPr lang="en-US" sz="3200" dirty="0">
                <a:latin typeface="Avenir Book" panose="02000503020000020003" pitchFamily="2" charset="0"/>
              </a:rPr>
              <a:t>&gt;&gt;</a:t>
            </a:r>
            <a:r>
              <a:rPr lang="en-US" sz="3200" dirty="0" err="1">
                <a:latin typeface="Avenir Book" panose="02000503020000020003" pitchFamily="2" charset="0"/>
              </a:rPr>
              <a:t>jupyter</a:t>
            </a:r>
            <a:r>
              <a:rPr lang="en-US" sz="3200" dirty="0">
                <a:latin typeface="Avenir Book" panose="02000503020000020003" pitchFamily="2" charset="0"/>
              </a:rPr>
              <a:t> notebook 02_selection.ipynb</a:t>
            </a:r>
          </a:p>
        </p:txBody>
      </p:sp>
    </p:spTree>
    <p:extLst>
      <p:ext uri="{BB962C8B-B14F-4D97-AF65-F5344CB8AC3E}">
        <p14:creationId xmlns:p14="http://schemas.microsoft.com/office/powerpoint/2010/main" val="254649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243,702 Corn Field Stock Photos - Free &amp; Royalty-Free Stock Photos from  Dreamstime">
            <a:extLst>
              <a:ext uri="{FF2B5EF4-FFF2-40B4-BE49-F238E27FC236}">
                <a16:creationId xmlns:a16="http://schemas.microsoft.com/office/drawing/2014/main" id="{3CC90735-3006-F202-7BB2-F49321596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3908" y="4301248"/>
            <a:ext cx="3324087" cy="22188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D3B3D4-4020-39D7-4692-E7C5B49C6F03}"/>
              </a:ext>
            </a:extLst>
          </p:cNvPr>
          <p:cNvSpPr>
            <a:spLocks noGrp="1"/>
          </p:cNvSpPr>
          <p:nvPr>
            <p:ph type="title"/>
          </p:nvPr>
        </p:nvSpPr>
        <p:spPr/>
        <p:txBody>
          <a:bodyPr/>
          <a:lstStyle/>
          <a:p>
            <a:r>
              <a:rPr lang="en-US" dirty="0"/>
              <a:t>Mechanisms of selection</a:t>
            </a:r>
          </a:p>
        </p:txBody>
      </p:sp>
      <p:sp>
        <p:nvSpPr>
          <p:cNvPr id="3" name="Content Placeholder 2">
            <a:extLst>
              <a:ext uri="{FF2B5EF4-FFF2-40B4-BE49-F238E27FC236}">
                <a16:creationId xmlns:a16="http://schemas.microsoft.com/office/drawing/2014/main" id="{8D801B1A-2619-D0B2-CE23-6F3DFC5EC203}"/>
              </a:ext>
            </a:extLst>
          </p:cNvPr>
          <p:cNvSpPr>
            <a:spLocks noGrp="1"/>
          </p:cNvSpPr>
          <p:nvPr>
            <p:ph idx="1"/>
          </p:nvPr>
        </p:nvSpPr>
        <p:spPr>
          <a:xfrm>
            <a:off x="838200" y="1825625"/>
            <a:ext cx="7391400" cy="4351338"/>
          </a:xfrm>
        </p:spPr>
        <p:txBody>
          <a:bodyPr/>
          <a:lstStyle/>
          <a:p>
            <a:r>
              <a:rPr lang="en-US" dirty="0"/>
              <a:t>Natural selection (death or infertility)</a:t>
            </a:r>
          </a:p>
          <a:p>
            <a:r>
              <a:rPr lang="en-US" dirty="0"/>
              <a:t>Sexual selection (mate choice)</a:t>
            </a:r>
          </a:p>
          <a:p>
            <a:r>
              <a:rPr lang="en-US" dirty="0"/>
              <a:t>Artificial selection (breeding)</a:t>
            </a:r>
          </a:p>
        </p:txBody>
      </p:sp>
      <p:pic>
        <p:nvPicPr>
          <p:cNvPr id="1026" name="Picture 2">
            <a:extLst>
              <a:ext uri="{FF2B5EF4-FFF2-40B4-BE49-F238E27FC236}">
                <a16:creationId xmlns:a16="http://schemas.microsoft.com/office/drawing/2014/main" id="{F311FFA0-2937-2FE2-8207-63A3D0587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4221" y="443890"/>
            <a:ext cx="3586733" cy="2391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afowl - Wikipedia">
            <a:extLst>
              <a:ext uri="{FF2B5EF4-FFF2-40B4-BE49-F238E27FC236}">
                <a16:creationId xmlns:a16="http://schemas.microsoft.com/office/drawing/2014/main" id="{F1DB3E0E-E761-1692-C577-CEBD70D88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7557" y="2425533"/>
            <a:ext cx="3624086" cy="221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563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0063A-6201-3D8B-F9D6-2C962D3D2050}"/>
              </a:ext>
            </a:extLst>
          </p:cNvPr>
          <p:cNvSpPr>
            <a:spLocks noGrp="1"/>
          </p:cNvSpPr>
          <p:nvPr>
            <p:ph type="title"/>
          </p:nvPr>
        </p:nvSpPr>
        <p:spPr>
          <a:xfrm>
            <a:off x="380999" y="228599"/>
            <a:ext cx="8828315" cy="1480457"/>
          </a:xfrm>
        </p:spPr>
        <p:txBody>
          <a:bodyPr>
            <a:normAutofit/>
          </a:bodyPr>
          <a:lstStyle/>
          <a:p>
            <a:r>
              <a:rPr lang="en-US" dirty="0"/>
              <a:t>Relationship between selection and mutation</a:t>
            </a:r>
          </a:p>
        </p:txBody>
      </p:sp>
      <p:sp>
        <p:nvSpPr>
          <p:cNvPr id="13" name="Content Placeholder 12">
            <a:extLst>
              <a:ext uri="{FF2B5EF4-FFF2-40B4-BE49-F238E27FC236}">
                <a16:creationId xmlns:a16="http://schemas.microsoft.com/office/drawing/2014/main" id="{434E6958-8B6C-2722-3D3E-36F669B3CD1E}"/>
              </a:ext>
            </a:extLst>
          </p:cNvPr>
          <p:cNvSpPr>
            <a:spLocks noGrp="1"/>
          </p:cNvSpPr>
          <p:nvPr>
            <p:ph idx="1"/>
          </p:nvPr>
        </p:nvSpPr>
        <p:spPr>
          <a:xfrm>
            <a:off x="1444487" y="1709056"/>
            <a:ext cx="3952461" cy="4351338"/>
          </a:xfrm>
        </p:spPr>
        <p:txBody>
          <a:bodyPr/>
          <a:lstStyle/>
          <a:p>
            <a:pPr marL="0" indent="0">
              <a:buNone/>
            </a:pPr>
            <a:r>
              <a:rPr lang="en-US" dirty="0"/>
              <a:t>Darwinian model: selection acts on </a:t>
            </a:r>
            <a:r>
              <a:rPr lang="en-US" b="1" dirty="0"/>
              <a:t>standing variation</a:t>
            </a:r>
          </a:p>
        </p:txBody>
      </p:sp>
      <p:sp>
        <p:nvSpPr>
          <p:cNvPr id="14" name="Content Placeholder 12">
            <a:extLst>
              <a:ext uri="{FF2B5EF4-FFF2-40B4-BE49-F238E27FC236}">
                <a16:creationId xmlns:a16="http://schemas.microsoft.com/office/drawing/2014/main" id="{DC2F4864-5403-E875-888B-A77B62E9DC0E}"/>
              </a:ext>
            </a:extLst>
          </p:cNvPr>
          <p:cNvSpPr txBox="1">
            <a:spLocks/>
          </p:cNvSpPr>
          <p:nvPr/>
        </p:nvSpPr>
        <p:spPr>
          <a:xfrm>
            <a:off x="6954078" y="1709056"/>
            <a:ext cx="39524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Lamarckian model: selection </a:t>
            </a:r>
            <a:r>
              <a:rPr lang="en-US" b="1" dirty="0"/>
              <a:t>induces adaptive mutations</a:t>
            </a:r>
          </a:p>
        </p:txBody>
      </p:sp>
      <p:pic>
        <p:nvPicPr>
          <p:cNvPr id="2050" name="Picture 2" descr="Three quarter length studio photo showing Darwin's characteristic large forehead and bushy eyebrows with deep set eyes, pug nose and mouth set in a determined look. He is bald on top, with dark hair and long side whiskers but no beard or moustache. His jacket is dark, with very wide lapels, and his trousers are a light check pattern. His shirt has an upright wing collar, and his cravat is tucked into his waistcoat which is a light fine checked pattern.">
            <a:extLst>
              <a:ext uri="{FF2B5EF4-FFF2-40B4-BE49-F238E27FC236}">
                <a16:creationId xmlns:a16="http://schemas.microsoft.com/office/drawing/2014/main" id="{CEF29F80-3760-4131-A400-8B35092EA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107817"/>
            <a:ext cx="1797878" cy="23699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164DE57-2E2F-BA49-8B2A-713783DAD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212" y="3107817"/>
            <a:ext cx="1859170" cy="23493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07D938E-6AF7-FC1B-6859-04F6B51E7898}"/>
              </a:ext>
            </a:extLst>
          </p:cNvPr>
          <p:cNvSpPr txBox="1"/>
          <p:nvPr/>
        </p:nvSpPr>
        <p:spPr>
          <a:xfrm>
            <a:off x="2057400" y="5530632"/>
            <a:ext cx="1837634" cy="646331"/>
          </a:xfrm>
          <a:prstGeom prst="rect">
            <a:avLst/>
          </a:prstGeom>
          <a:noFill/>
        </p:spPr>
        <p:txBody>
          <a:bodyPr wrap="square" rtlCol="0">
            <a:spAutoFit/>
          </a:bodyPr>
          <a:lstStyle/>
          <a:p>
            <a:r>
              <a:rPr lang="en-US" dirty="0"/>
              <a:t>Charles Darwin, 1809-1882</a:t>
            </a:r>
          </a:p>
        </p:txBody>
      </p:sp>
      <p:sp>
        <p:nvSpPr>
          <p:cNvPr id="16" name="TextBox 15">
            <a:extLst>
              <a:ext uri="{FF2B5EF4-FFF2-40B4-BE49-F238E27FC236}">
                <a16:creationId xmlns:a16="http://schemas.microsoft.com/office/drawing/2014/main" id="{DD8B777B-CC98-88D9-4DB5-419051AA745C}"/>
              </a:ext>
            </a:extLst>
          </p:cNvPr>
          <p:cNvSpPr txBox="1"/>
          <p:nvPr/>
        </p:nvSpPr>
        <p:spPr>
          <a:xfrm>
            <a:off x="7875103" y="5482262"/>
            <a:ext cx="2143539" cy="923330"/>
          </a:xfrm>
          <a:prstGeom prst="rect">
            <a:avLst/>
          </a:prstGeom>
          <a:noFill/>
        </p:spPr>
        <p:txBody>
          <a:bodyPr wrap="square" rtlCol="0">
            <a:spAutoFit/>
          </a:bodyPr>
          <a:lstStyle/>
          <a:p>
            <a:r>
              <a:rPr lang="en-US" dirty="0"/>
              <a:t>Jean-Baptiste Lamarck, 1744-1829</a:t>
            </a:r>
          </a:p>
        </p:txBody>
      </p:sp>
    </p:spTree>
    <p:extLst>
      <p:ext uri="{BB962C8B-B14F-4D97-AF65-F5344CB8AC3E}">
        <p14:creationId xmlns:p14="http://schemas.microsoft.com/office/powerpoint/2010/main" val="1771348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19C12-D732-D6CD-0B0A-7715F5AB0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CE32A-369D-815B-8FF8-98BC0E17B4FC}"/>
              </a:ext>
            </a:extLst>
          </p:cNvPr>
          <p:cNvSpPr>
            <a:spLocks noGrp="1"/>
          </p:cNvSpPr>
          <p:nvPr>
            <p:ph type="title"/>
          </p:nvPr>
        </p:nvSpPr>
        <p:spPr>
          <a:xfrm>
            <a:off x="380999" y="228599"/>
            <a:ext cx="8828315" cy="1480457"/>
          </a:xfrm>
        </p:spPr>
        <p:txBody>
          <a:bodyPr>
            <a:normAutofit/>
          </a:bodyPr>
          <a:lstStyle/>
          <a:p>
            <a:r>
              <a:rPr lang="en-US" dirty="0"/>
              <a:t>Luria-Delbruck experiment (1943)</a:t>
            </a:r>
          </a:p>
        </p:txBody>
      </p:sp>
      <p:pic>
        <p:nvPicPr>
          <p:cNvPr id="1026" name="Picture 2" descr="undefined">
            <a:extLst>
              <a:ext uri="{FF2B5EF4-FFF2-40B4-BE49-F238E27FC236}">
                <a16:creationId xmlns:a16="http://schemas.microsoft.com/office/drawing/2014/main" id="{00FE848F-A689-7629-6C38-78B78062BF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2770" y="1812706"/>
            <a:ext cx="3511365" cy="45880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96DA93-015C-6CA7-82C4-9533E73E7928}"/>
              </a:ext>
            </a:extLst>
          </p:cNvPr>
          <p:cNvSpPr txBox="1"/>
          <p:nvPr/>
        </p:nvSpPr>
        <p:spPr>
          <a:xfrm>
            <a:off x="867596" y="3621832"/>
            <a:ext cx="2427511" cy="658194"/>
          </a:xfrm>
          <a:prstGeom prst="rect">
            <a:avLst/>
          </a:prstGeom>
          <a:noFill/>
        </p:spPr>
        <p:txBody>
          <a:bodyPr wrap="square" rtlCol="0">
            <a:spAutoFit/>
          </a:bodyPr>
          <a:lstStyle/>
          <a:p>
            <a:r>
              <a:rPr lang="en-US" dirty="0"/>
              <a:t>Poisson distributed number of survivors</a:t>
            </a:r>
          </a:p>
        </p:txBody>
      </p:sp>
      <p:cxnSp>
        <p:nvCxnSpPr>
          <p:cNvPr id="8" name="Straight Arrow Connector 7">
            <a:extLst>
              <a:ext uri="{FF2B5EF4-FFF2-40B4-BE49-F238E27FC236}">
                <a16:creationId xmlns:a16="http://schemas.microsoft.com/office/drawing/2014/main" id="{6F8F77D6-61B0-51DD-E016-E994E7F12B74}"/>
              </a:ext>
            </a:extLst>
          </p:cNvPr>
          <p:cNvCxnSpPr/>
          <p:nvPr/>
        </p:nvCxnSpPr>
        <p:spPr>
          <a:xfrm flipV="1">
            <a:off x="3102428" y="2764971"/>
            <a:ext cx="1001486" cy="849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B3B8FA7-000C-EB54-3DA2-FE5E993FA18D}"/>
              </a:ext>
            </a:extLst>
          </p:cNvPr>
          <p:cNvCxnSpPr>
            <a:cxnSpLocks/>
          </p:cNvCxnSpPr>
          <p:nvPr/>
        </p:nvCxnSpPr>
        <p:spPr>
          <a:xfrm flipV="1">
            <a:off x="3178628" y="3429000"/>
            <a:ext cx="1077686" cy="391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E47CA03-B355-8497-71F8-553E894A5C56}"/>
              </a:ext>
            </a:extLst>
          </p:cNvPr>
          <p:cNvCxnSpPr>
            <a:cxnSpLocks/>
          </p:cNvCxnSpPr>
          <p:nvPr/>
        </p:nvCxnSpPr>
        <p:spPr>
          <a:xfrm>
            <a:off x="3178628" y="4059981"/>
            <a:ext cx="957942" cy="348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F4B8FE46-C6A8-16D7-2EF3-7DBF34C5668C}"/>
              </a:ext>
            </a:extLst>
          </p:cNvPr>
          <p:cNvCxnSpPr>
            <a:cxnSpLocks/>
          </p:cNvCxnSpPr>
          <p:nvPr/>
        </p:nvCxnSpPr>
        <p:spPr>
          <a:xfrm>
            <a:off x="3091540" y="4278086"/>
            <a:ext cx="1045030" cy="947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AEBBD538-62E9-2EC5-C657-6D14AE088F2B}"/>
              </a:ext>
            </a:extLst>
          </p:cNvPr>
          <p:cNvSpPr txBox="1"/>
          <p:nvPr/>
        </p:nvSpPr>
        <p:spPr>
          <a:xfrm>
            <a:off x="9019533" y="3532023"/>
            <a:ext cx="2727068" cy="947057"/>
          </a:xfrm>
          <a:prstGeom prst="rect">
            <a:avLst/>
          </a:prstGeom>
          <a:noFill/>
        </p:spPr>
        <p:txBody>
          <a:bodyPr wrap="square">
            <a:spAutoFit/>
          </a:bodyPr>
          <a:lstStyle/>
          <a:p>
            <a:r>
              <a:rPr lang="en-US" sz="1800" b="1" dirty="0"/>
              <a:t>Overdispersion: </a:t>
            </a:r>
            <a:r>
              <a:rPr lang="en-US" sz="1800" dirty="0"/>
              <a:t>Greater than Poisson variance in outcomes</a:t>
            </a:r>
            <a:endParaRPr lang="en-US" dirty="0"/>
          </a:p>
        </p:txBody>
      </p:sp>
      <p:grpSp>
        <p:nvGrpSpPr>
          <p:cNvPr id="12" name="Group 11">
            <a:extLst>
              <a:ext uri="{FF2B5EF4-FFF2-40B4-BE49-F238E27FC236}">
                <a16:creationId xmlns:a16="http://schemas.microsoft.com/office/drawing/2014/main" id="{51D5CBE7-0CEE-1DF4-8487-F1EADA2C7180}"/>
              </a:ext>
            </a:extLst>
          </p:cNvPr>
          <p:cNvGrpSpPr/>
          <p:nvPr/>
        </p:nvGrpSpPr>
        <p:grpSpPr>
          <a:xfrm rot="10800000">
            <a:off x="7832991" y="2764971"/>
            <a:ext cx="1164774" cy="2460172"/>
            <a:chOff x="8294914" y="2815602"/>
            <a:chExt cx="1164774" cy="2460172"/>
          </a:xfrm>
        </p:grpSpPr>
        <p:cxnSp>
          <p:nvCxnSpPr>
            <p:cNvPr id="3" name="Straight Arrow Connector 2">
              <a:extLst>
                <a:ext uri="{FF2B5EF4-FFF2-40B4-BE49-F238E27FC236}">
                  <a16:creationId xmlns:a16="http://schemas.microsoft.com/office/drawing/2014/main" id="{9AF7686A-5550-F812-6E72-AE36B567A9CC}"/>
                </a:ext>
              </a:extLst>
            </p:cNvPr>
            <p:cNvCxnSpPr>
              <a:cxnSpLocks/>
            </p:cNvCxnSpPr>
            <p:nvPr/>
          </p:nvCxnSpPr>
          <p:spPr>
            <a:xfrm flipV="1">
              <a:off x="8305802" y="2815602"/>
              <a:ext cx="1001486" cy="8490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36891C61-DB9B-CCA5-638D-5C18FCAD1101}"/>
                </a:ext>
              </a:extLst>
            </p:cNvPr>
            <p:cNvCxnSpPr>
              <a:cxnSpLocks/>
            </p:cNvCxnSpPr>
            <p:nvPr/>
          </p:nvCxnSpPr>
          <p:spPr>
            <a:xfrm flipV="1">
              <a:off x="8382002" y="3479631"/>
              <a:ext cx="1077686" cy="3918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B95D92A8-D48A-5AE1-3B6E-E613AEEEC6D4}"/>
                </a:ext>
              </a:extLst>
            </p:cNvPr>
            <p:cNvCxnSpPr>
              <a:cxnSpLocks/>
            </p:cNvCxnSpPr>
            <p:nvPr/>
          </p:nvCxnSpPr>
          <p:spPr>
            <a:xfrm>
              <a:off x="8382002" y="4110612"/>
              <a:ext cx="957942" cy="3483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26B97609-F666-CFBF-8010-ED05F65D59AE}"/>
                </a:ext>
              </a:extLst>
            </p:cNvPr>
            <p:cNvCxnSpPr>
              <a:cxnSpLocks/>
            </p:cNvCxnSpPr>
            <p:nvPr/>
          </p:nvCxnSpPr>
          <p:spPr>
            <a:xfrm>
              <a:off x="8294914" y="4328717"/>
              <a:ext cx="1045030" cy="9470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0745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11C7B-1AAD-E419-3A43-4BBF5A0A7D0B}"/>
              </a:ext>
            </a:extLst>
          </p:cNvPr>
          <p:cNvSpPr>
            <a:spLocks noGrp="1"/>
          </p:cNvSpPr>
          <p:nvPr>
            <p:ph type="title"/>
          </p:nvPr>
        </p:nvSpPr>
        <p:spPr>
          <a:xfrm>
            <a:off x="838200" y="2766218"/>
            <a:ext cx="10515600" cy="1325563"/>
          </a:xfrm>
        </p:spPr>
        <p:txBody>
          <a:bodyPr/>
          <a:lstStyle/>
          <a:p>
            <a:r>
              <a:rPr lang="en-US" dirty="0"/>
              <a:t>Selection acts on standing variation; mutation does not respond to selection</a:t>
            </a:r>
          </a:p>
        </p:txBody>
      </p:sp>
    </p:spTree>
    <p:extLst>
      <p:ext uri="{BB962C8B-B14F-4D97-AF65-F5344CB8AC3E}">
        <p14:creationId xmlns:p14="http://schemas.microsoft.com/office/powerpoint/2010/main" val="2646092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lose-up of a sign&#10;&#10;Description automatically generated">
            <a:extLst>
              <a:ext uri="{FF2B5EF4-FFF2-40B4-BE49-F238E27FC236}">
                <a16:creationId xmlns:a16="http://schemas.microsoft.com/office/drawing/2014/main" id="{AF9E0D3B-1F77-C825-568C-2D579318517A}"/>
              </a:ext>
            </a:extLst>
          </p:cNvPr>
          <p:cNvPicPr>
            <a:picLocks noGrp="1" noChangeAspect="1"/>
          </p:cNvPicPr>
          <p:nvPr>
            <p:ph idx="1"/>
          </p:nvPr>
        </p:nvPicPr>
        <p:blipFill>
          <a:blip r:embed="rId2"/>
          <a:stretch>
            <a:fillRect/>
          </a:stretch>
        </p:blipFill>
        <p:spPr>
          <a:xfrm>
            <a:off x="520148" y="656640"/>
            <a:ext cx="6387548" cy="2131362"/>
          </a:xfrm>
          <a:prstGeom prst="rect">
            <a:avLst/>
          </a:prstGeom>
        </p:spPr>
      </p:pic>
      <p:pic>
        <p:nvPicPr>
          <p:cNvPr id="8" name="Picture 7" descr="A close-up of a newspaper&#10;&#10;Description automatically generated">
            <a:extLst>
              <a:ext uri="{FF2B5EF4-FFF2-40B4-BE49-F238E27FC236}">
                <a16:creationId xmlns:a16="http://schemas.microsoft.com/office/drawing/2014/main" id="{799ECB1F-5168-2AD7-B02E-044D475E2C77}"/>
              </a:ext>
            </a:extLst>
          </p:cNvPr>
          <p:cNvPicPr>
            <a:picLocks noChangeAspect="1"/>
          </p:cNvPicPr>
          <p:nvPr/>
        </p:nvPicPr>
        <p:blipFill>
          <a:blip r:embed="rId3"/>
          <a:stretch>
            <a:fillRect/>
          </a:stretch>
        </p:blipFill>
        <p:spPr>
          <a:xfrm>
            <a:off x="427382" y="3232892"/>
            <a:ext cx="6987208" cy="2345503"/>
          </a:xfrm>
          <a:prstGeom prst="rect">
            <a:avLst/>
          </a:prstGeom>
        </p:spPr>
      </p:pic>
      <p:sp>
        <p:nvSpPr>
          <p:cNvPr id="9" name="TextBox 8">
            <a:extLst>
              <a:ext uri="{FF2B5EF4-FFF2-40B4-BE49-F238E27FC236}">
                <a16:creationId xmlns:a16="http://schemas.microsoft.com/office/drawing/2014/main" id="{85055547-6EB9-B6EF-E978-848F7FDF71E8}"/>
              </a:ext>
            </a:extLst>
          </p:cNvPr>
          <p:cNvSpPr txBox="1"/>
          <p:nvPr/>
        </p:nvSpPr>
        <p:spPr>
          <a:xfrm>
            <a:off x="7414590" y="1279605"/>
            <a:ext cx="4777410" cy="1200329"/>
          </a:xfrm>
          <a:prstGeom prst="rect">
            <a:avLst/>
          </a:prstGeom>
          <a:noFill/>
        </p:spPr>
        <p:txBody>
          <a:bodyPr wrap="square" rtlCol="0">
            <a:spAutoFit/>
          </a:bodyPr>
          <a:lstStyle/>
          <a:p>
            <a:r>
              <a:rPr lang="en-US" dirty="0"/>
              <a:t>“Since the first half of the twentieth century, evolutionary theory has been dominated by the idea that mutations occur randomly with respect to their consequences.”</a:t>
            </a:r>
          </a:p>
        </p:txBody>
      </p:sp>
      <p:sp>
        <p:nvSpPr>
          <p:cNvPr id="10" name="TextBox 9">
            <a:extLst>
              <a:ext uri="{FF2B5EF4-FFF2-40B4-BE49-F238E27FC236}">
                <a16:creationId xmlns:a16="http://schemas.microsoft.com/office/drawing/2014/main" id="{74F77724-3089-EA33-5FF8-8CAB5E82D9E4}"/>
              </a:ext>
            </a:extLst>
          </p:cNvPr>
          <p:cNvSpPr txBox="1"/>
          <p:nvPr/>
        </p:nvSpPr>
        <p:spPr>
          <a:xfrm>
            <a:off x="7335076" y="4054901"/>
            <a:ext cx="4777410" cy="646331"/>
          </a:xfrm>
          <a:prstGeom prst="rect">
            <a:avLst/>
          </a:prstGeom>
          <a:noFill/>
        </p:spPr>
        <p:txBody>
          <a:bodyPr wrap="square" rtlCol="0">
            <a:spAutoFit/>
          </a:bodyPr>
          <a:lstStyle/>
          <a:p>
            <a:r>
              <a:rPr lang="en-US" dirty="0"/>
              <a:t>“However, their mutation calling has abundant sequencing and analysis artefacts.”</a:t>
            </a:r>
          </a:p>
        </p:txBody>
      </p:sp>
    </p:spTree>
    <p:extLst>
      <p:ext uri="{BB962C8B-B14F-4D97-AF65-F5344CB8AC3E}">
        <p14:creationId xmlns:p14="http://schemas.microsoft.com/office/powerpoint/2010/main" val="416171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E717-77E6-7742-965D-A4B1D6EFB396}"/>
              </a:ext>
            </a:extLst>
          </p:cNvPr>
          <p:cNvSpPr>
            <a:spLocks noGrp="1"/>
          </p:cNvSpPr>
          <p:nvPr>
            <p:ph type="title"/>
          </p:nvPr>
        </p:nvSpPr>
        <p:spPr/>
        <p:txBody>
          <a:bodyPr/>
          <a:lstStyle/>
          <a:p>
            <a:r>
              <a:rPr lang="en-US" dirty="0"/>
              <a:t>Mutations and fitness</a:t>
            </a:r>
          </a:p>
        </p:txBody>
      </p:sp>
      <p:sp>
        <p:nvSpPr>
          <p:cNvPr id="4" name="Rectangle 3">
            <a:extLst>
              <a:ext uri="{FF2B5EF4-FFF2-40B4-BE49-F238E27FC236}">
                <a16:creationId xmlns:a16="http://schemas.microsoft.com/office/drawing/2014/main" id="{E31B9C83-55E5-8949-9C20-890C3E113188}"/>
              </a:ext>
            </a:extLst>
          </p:cNvPr>
          <p:cNvSpPr/>
          <p:nvPr/>
        </p:nvSpPr>
        <p:spPr>
          <a:xfrm>
            <a:off x="4950749" y="3442492"/>
            <a:ext cx="920296" cy="673101"/>
          </a:xfrm>
          <a:prstGeom prst="rect">
            <a:avLst/>
          </a:prstGeom>
          <a:solidFill>
            <a:srgbClr val="FF66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panose="02000503020000020003" pitchFamily="2" charset="0"/>
            </a:endParaRPr>
          </a:p>
        </p:txBody>
      </p:sp>
      <p:cxnSp>
        <p:nvCxnSpPr>
          <p:cNvPr id="5" name="Straight Connector 4">
            <a:extLst>
              <a:ext uri="{FF2B5EF4-FFF2-40B4-BE49-F238E27FC236}">
                <a16:creationId xmlns:a16="http://schemas.microsoft.com/office/drawing/2014/main" id="{E9A5B75A-579F-7249-8829-FB12AC976638}"/>
              </a:ext>
            </a:extLst>
          </p:cNvPr>
          <p:cNvCxnSpPr/>
          <p:nvPr/>
        </p:nvCxnSpPr>
        <p:spPr>
          <a:xfrm rot="5400000">
            <a:off x="4722138" y="3912393"/>
            <a:ext cx="2311398" cy="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8F518767-90E0-8D42-AB21-CE8772C41375}"/>
              </a:ext>
            </a:extLst>
          </p:cNvPr>
          <p:cNvCxnSpPr/>
          <p:nvPr/>
        </p:nvCxnSpPr>
        <p:spPr>
          <a:xfrm rot="16200000" flipH="1">
            <a:off x="6305553" y="3932474"/>
            <a:ext cx="2311395" cy="1269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4D1B24D-7D3B-8A49-B757-3A566A0AD38B}"/>
              </a:ext>
            </a:extLst>
          </p:cNvPr>
          <p:cNvSpPr txBox="1"/>
          <p:nvPr/>
        </p:nvSpPr>
        <p:spPr>
          <a:xfrm>
            <a:off x="6157233" y="2745023"/>
            <a:ext cx="997389" cy="369332"/>
          </a:xfrm>
          <a:prstGeom prst="rect">
            <a:avLst/>
          </a:prstGeom>
          <a:noFill/>
        </p:spPr>
        <p:txBody>
          <a:bodyPr wrap="none" rtlCol="0">
            <a:spAutoFit/>
          </a:bodyPr>
          <a:lstStyle/>
          <a:p>
            <a:r>
              <a:rPr lang="en-US" sz="1800" b="1" dirty="0">
                <a:latin typeface="Avenir" panose="02000503020000020003" pitchFamily="2" charset="0"/>
              </a:rPr>
              <a:t>Neutral</a:t>
            </a:r>
          </a:p>
        </p:txBody>
      </p:sp>
      <p:sp>
        <p:nvSpPr>
          <p:cNvPr id="8" name="TextBox 7">
            <a:extLst>
              <a:ext uri="{FF2B5EF4-FFF2-40B4-BE49-F238E27FC236}">
                <a16:creationId xmlns:a16="http://schemas.microsoft.com/office/drawing/2014/main" id="{74CCE9C5-9B7C-994E-B5D2-D3A9B6D90774}"/>
              </a:ext>
            </a:extLst>
          </p:cNvPr>
          <p:cNvSpPr txBox="1"/>
          <p:nvPr/>
        </p:nvSpPr>
        <p:spPr>
          <a:xfrm>
            <a:off x="4422822" y="2745023"/>
            <a:ext cx="1441846" cy="369332"/>
          </a:xfrm>
          <a:prstGeom prst="rect">
            <a:avLst/>
          </a:prstGeom>
          <a:noFill/>
        </p:spPr>
        <p:txBody>
          <a:bodyPr wrap="none" rtlCol="0">
            <a:spAutoFit/>
          </a:bodyPr>
          <a:lstStyle/>
          <a:p>
            <a:r>
              <a:rPr lang="en-US" sz="1800" b="1" dirty="0">
                <a:latin typeface="Avenir" panose="02000503020000020003" pitchFamily="2" charset="0"/>
              </a:rPr>
              <a:t>Deleterious</a:t>
            </a:r>
          </a:p>
        </p:txBody>
      </p:sp>
      <p:sp>
        <p:nvSpPr>
          <p:cNvPr id="9" name="TextBox 8">
            <a:extLst>
              <a:ext uri="{FF2B5EF4-FFF2-40B4-BE49-F238E27FC236}">
                <a16:creationId xmlns:a16="http://schemas.microsoft.com/office/drawing/2014/main" id="{8781E8E6-F66A-0840-8E32-DB0B58FA60CA}"/>
              </a:ext>
            </a:extLst>
          </p:cNvPr>
          <p:cNvSpPr txBox="1"/>
          <p:nvPr/>
        </p:nvSpPr>
        <p:spPr>
          <a:xfrm>
            <a:off x="7581899" y="2745023"/>
            <a:ext cx="1775133" cy="369332"/>
          </a:xfrm>
          <a:prstGeom prst="rect">
            <a:avLst/>
          </a:prstGeom>
          <a:noFill/>
        </p:spPr>
        <p:txBody>
          <a:bodyPr wrap="none" rtlCol="0">
            <a:spAutoFit/>
          </a:bodyPr>
          <a:lstStyle/>
          <a:p>
            <a:r>
              <a:rPr lang="en-US" sz="1800" b="1" dirty="0">
                <a:latin typeface="Avenir" panose="02000503020000020003" pitchFamily="2" charset="0"/>
              </a:rPr>
              <a:t>Advantageous</a:t>
            </a:r>
          </a:p>
        </p:txBody>
      </p:sp>
      <p:sp>
        <p:nvSpPr>
          <p:cNvPr id="10" name="Rectangle 9">
            <a:extLst>
              <a:ext uri="{FF2B5EF4-FFF2-40B4-BE49-F238E27FC236}">
                <a16:creationId xmlns:a16="http://schemas.microsoft.com/office/drawing/2014/main" id="{6D7B8EC1-24FE-314E-9B0B-E7C4C8CC1A7A}"/>
              </a:ext>
            </a:extLst>
          </p:cNvPr>
          <p:cNvSpPr/>
          <p:nvPr/>
        </p:nvSpPr>
        <p:spPr>
          <a:xfrm>
            <a:off x="5890539" y="3443176"/>
            <a:ext cx="815045" cy="673101"/>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1" name="Rectangle 10">
            <a:extLst>
              <a:ext uri="{FF2B5EF4-FFF2-40B4-BE49-F238E27FC236}">
                <a16:creationId xmlns:a16="http://schemas.microsoft.com/office/drawing/2014/main" id="{C89A710D-6420-FD47-A343-0BF7F162BA78}"/>
              </a:ext>
            </a:extLst>
          </p:cNvPr>
          <p:cNvSpPr/>
          <p:nvPr/>
        </p:nvSpPr>
        <p:spPr>
          <a:xfrm>
            <a:off x="7467600" y="3468922"/>
            <a:ext cx="50799" cy="673101"/>
          </a:xfrm>
          <a:prstGeom prst="rect">
            <a:avLst/>
          </a:prstGeom>
          <a:solidFill>
            <a:srgbClr val="2BF3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2" name="Rectangle 11">
            <a:extLst>
              <a:ext uri="{FF2B5EF4-FFF2-40B4-BE49-F238E27FC236}">
                <a16:creationId xmlns:a16="http://schemas.microsoft.com/office/drawing/2014/main" id="{1A587D62-7F9F-6441-930C-F462E4E83B4A}"/>
              </a:ext>
            </a:extLst>
          </p:cNvPr>
          <p:cNvSpPr/>
          <p:nvPr/>
        </p:nvSpPr>
        <p:spPr>
          <a:xfrm>
            <a:off x="5890539" y="4219769"/>
            <a:ext cx="1564362" cy="673101"/>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panose="02000503020000020003" pitchFamily="2" charset="0"/>
            </a:endParaRPr>
          </a:p>
        </p:txBody>
      </p:sp>
      <p:sp>
        <p:nvSpPr>
          <p:cNvPr id="13" name="TextBox 12">
            <a:extLst>
              <a:ext uri="{FF2B5EF4-FFF2-40B4-BE49-F238E27FC236}">
                <a16:creationId xmlns:a16="http://schemas.microsoft.com/office/drawing/2014/main" id="{24FA1A27-74E1-CF44-84A8-6D1DCAEBA441}"/>
              </a:ext>
            </a:extLst>
          </p:cNvPr>
          <p:cNvSpPr txBox="1"/>
          <p:nvPr/>
        </p:nvSpPr>
        <p:spPr>
          <a:xfrm>
            <a:off x="914400" y="3780755"/>
            <a:ext cx="1231899" cy="646331"/>
          </a:xfrm>
          <a:prstGeom prst="rect">
            <a:avLst/>
          </a:prstGeom>
          <a:noFill/>
        </p:spPr>
        <p:txBody>
          <a:bodyPr wrap="square" rtlCol="0">
            <a:spAutoFit/>
          </a:bodyPr>
          <a:lstStyle/>
          <a:p>
            <a:pPr algn="r"/>
            <a:r>
              <a:rPr lang="en-US" sz="1800" b="1" dirty="0">
                <a:latin typeface="Avenir" panose="02000503020000020003" pitchFamily="2" charset="0"/>
              </a:rPr>
              <a:t>New mutation</a:t>
            </a:r>
          </a:p>
        </p:txBody>
      </p:sp>
      <p:sp>
        <p:nvSpPr>
          <p:cNvPr id="14" name="TextBox 13">
            <a:extLst>
              <a:ext uri="{FF2B5EF4-FFF2-40B4-BE49-F238E27FC236}">
                <a16:creationId xmlns:a16="http://schemas.microsoft.com/office/drawing/2014/main" id="{53B14A8A-DB6C-C84D-A605-09C51437FFD9}"/>
              </a:ext>
            </a:extLst>
          </p:cNvPr>
          <p:cNvSpPr txBox="1"/>
          <p:nvPr/>
        </p:nvSpPr>
        <p:spPr>
          <a:xfrm>
            <a:off x="2679700" y="3533454"/>
            <a:ext cx="1521732" cy="369332"/>
          </a:xfrm>
          <a:prstGeom prst="rect">
            <a:avLst/>
          </a:prstGeom>
          <a:noFill/>
        </p:spPr>
        <p:txBody>
          <a:bodyPr wrap="square" rtlCol="0">
            <a:spAutoFit/>
          </a:bodyPr>
          <a:lstStyle/>
          <a:p>
            <a:r>
              <a:rPr lang="en-US" sz="1800" b="1" dirty="0">
                <a:latin typeface="Avenir" panose="02000503020000020003" pitchFamily="2" charset="0"/>
              </a:rPr>
              <a:t>Functional</a:t>
            </a:r>
          </a:p>
        </p:txBody>
      </p:sp>
      <p:sp>
        <p:nvSpPr>
          <p:cNvPr id="15" name="TextBox 14">
            <a:extLst>
              <a:ext uri="{FF2B5EF4-FFF2-40B4-BE49-F238E27FC236}">
                <a16:creationId xmlns:a16="http://schemas.microsoft.com/office/drawing/2014/main" id="{140EF3FA-1DA9-5445-BE28-4D8D05B644BF}"/>
              </a:ext>
            </a:extLst>
          </p:cNvPr>
          <p:cNvSpPr txBox="1"/>
          <p:nvPr/>
        </p:nvSpPr>
        <p:spPr>
          <a:xfrm>
            <a:off x="2679700" y="4371654"/>
            <a:ext cx="1736135" cy="369332"/>
          </a:xfrm>
          <a:prstGeom prst="rect">
            <a:avLst/>
          </a:prstGeom>
          <a:noFill/>
        </p:spPr>
        <p:txBody>
          <a:bodyPr wrap="none" rtlCol="0">
            <a:spAutoFit/>
          </a:bodyPr>
          <a:lstStyle/>
          <a:p>
            <a:r>
              <a:rPr lang="en-US" sz="1800" b="1" dirty="0">
                <a:latin typeface="Avenir" panose="02000503020000020003" pitchFamily="2" charset="0"/>
              </a:rPr>
              <a:t>Nonfunctional</a:t>
            </a:r>
          </a:p>
        </p:txBody>
      </p:sp>
      <p:cxnSp>
        <p:nvCxnSpPr>
          <p:cNvPr id="16" name="Straight Arrow Connector 15">
            <a:extLst>
              <a:ext uri="{FF2B5EF4-FFF2-40B4-BE49-F238E27FC236}">
                <a16:creationId xmlns:a16="http://schemas.microsoft.com/office/drawing/2014/main" id="{62F382F4-E6C0-A24F-B4B6-48F70CFB119C}"/>
              </a:ext>
            </a:extLst>
          </p:cNvPr>
          <p:cNvCxnSpPr>
            <a:stCxn id="13" idx="3"/>
            <a:endCxn id="14" idx="1"/>
          </p:cNvCxnSpPr>
          <p:nvPr/>
        </p:nvCxnSpPr>
        <p:spPr>
          <a:xfrm flipV="1">
            <a:off x="2146299" y="3718120"/>
            <a:ext cx="533401" cy="385801"/>
          </a:xfrm>
          <a:prstGeom prst="straightConnector1">
            <a:avLst/>
          </a:prstGeom>
          <a:ln>
            <a:solidFill>
              <a:schemeClr val="tx1"/>
            </a:solidFill>
            <a:tailEnd type="arrow"/>
          </a:ln>
          <a:effectLst>
            <a:outerShdw blurRad="40005" dist="19939" dir="5400000" algn="tl"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F8B4A17-A9FE-B949-BB4D-858F9D95F1E0}"/>
              </a:ext>
            </a:extLst>
          </p:cNvPr>
          <p:cNvCxnSpPr>
            <a:stCxn id="13" idx="3"/>
            <a:endCxn id="15" idx="1"/>
          </p:cNvCxnSpPr>
          <p:nvPr/>
        </p:nvCxnSpPr>
        <p:spPr>
          <a:xfrm>
            <a:off x="2146299" y="4103921"/>
            <a:ext cx="533401" cy="45239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1BC0E14B-8E4E-6E48-8921-AA625D92011B}"/>
              </a:ext>
            </a:extLst>
          </p:cNvPr>
          <p:cNvSpPr txBox="1"/>
          <p:nvPr/>
        </p:nvSpPr>
        <p:spPr>
          <a:xfrm>
            <a:off x="5283201" y="2039656"/>
            <a:ext cx="3510000" cy="400110"/>
          </a:xfrm>
          <a:prstGeom prst="rect">
            <a:avLst/>
          </a:prstGeom>
          <a:noFill/>
        </p:spPr>
        <p:txBody>
          <a:bodyPr wrap="none" rtlCol="0">
            <a:spAutoFit/>
          </a:bodyPr>
          <a:lstStyle/>
          <a:p>
            <a:r>
              <a:rPr lang="en-US" sz="2000" b="1" dirty="0">
                <a:latin typeface="Avenir" panose="02000503020000020003" pitchFamily="2" charset="0"/>
              </a:rPr>
              <a:t>Selective effect of mutation</a:t>
            </a:r>
          </a:p>
        </p:txBody>
      </p:sp>
      <p:sp>
        <p:nvSpPr>
          <p:cNvPr id="19" name="Left Brace 18">
            <a:extLst>
              <a:ext uri="{FF2B5EF4-FFF2-40B4-BE49-F238E27FC236}">
                <a16:creationId xmlns:a16="http://schemas.microsoft.com/office/drawing/2014/main" id="{A3095E59-8241-F946-A025-BA61DF87F506}"/>
              </a:ext>
            </a:extLst>
          </p:cNvPr>
          <p:cNvSpPr/>
          <p:nvPr/>
        </p:nvSpPr>
        <p:spPr>
          <a:xfrm rot="5400000">
            <a:off x="6705096" y="157495"/>
            <a:ext cx="305256" cy="4869800"/>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Avenir" panose="02000503020000020003" pitchFamily="2" charset="0"/>
            </a:endParaRPr>
          </a:p>
        </p:txBody>
      </p:sp>
    </p:spTree>
    <p:extLst>
      <p:ext uri="{BB962C8B-B14F-4D97-AF65-F5344CB8AC3E}">
        <p14:creationId xmlns:p14="http://schemas.microsoft.com/office/powerpoint/2010/main" val="2460448238"/>
      </p:ext>
    </p:extLst>
  </p:cSld>
  <p:clrMapOvr>
    <a:masterClrMapping/>
  </p:clrMapOvr>
  <mc:AlternateContent xmlns:mc="http://schemas.openxmlformats.org/markup-compatibility/2006" xmlns:p14="http://schemas.microsoft.com/office/powerpoint/2010/main">
    <mc:Choice Requires="p14">
      <p:transition spd="slow" p14:dur="2000" advTm="39200"/>
    </mc:Choice>
    <mc:Fallback xmlns="">
      <p:transition spd="slow" advTm="392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4|10.2|8.2"/>
</p:tagLst>
</file>

<file path=ppt/tags/tag10.xml><?xml version="1.0" encoding="utf-8"?>
<p:tagLst xmlns:a="http://schemas.openxmlformats.org/drawingml/2006/main" xmlns:r="http://schemas.openxmlformats.org/officeDocument/2006/relationships" xmlns:p="http://schemas.openxmlformats.org/presentationml/2006/main">
  <p:tag name="TIMING" val="|40.9"/>
</p:tagLst>
</file>

<file path=ppt/tags/tag11.xml><?xml version="1.0" encoding="utf-8"?>
<p:tagLst xmlns:a="http://schemas.openxmlformats.org/drawingml/2006/main" xmlns:r="http://schemas.openxmlformats.org/officeDocument/2006/relationships" xmlns:p="http://schemas.openxmlformats.org/presentationml/2006/main">
  <p:tag name="TIMING" val="|40.9"/>
</p:tagLst>
</file>

<file path=ppt/tags/tag2.xml><?xml version="1.0" encoding="utf-8"?>
<p:tagLst xmlns:a="http://schemas.openxmlformats.org/drawingml/2006/main" xmlns:r="http://schemas.openxmlformats.org/officeDocument/2006/relationships" xmlns:p="http://schemas.openxmlformats.org/presentationml/2006/main">
  <p:tag name="TIMING" val="|40.9"/>
</p:tagLst>
</file>

<file path=ppt/tags/tag3.xml><?xml version="1.0" encoding="utf-8"?>
<p:tagLst xmlns:a="http://schemas.openxmlformats.org/drawingml/2006/main" xmlns:r="http://schemas.openxmlformats.org/officeDocument/2006/relationships" xmlns:p="http://schemas.openxmlformats.org/presentationml/2006/main">
  <p:tag name="TIMING" val="|40.9"/>
</p:tagLst>
</file>

<file path=ppt/tags/tag4.xml><?xml version="1.0" encoding="utf-8"?>
<p:tagLst xmlns:a="http://schemas.openxmlformats.org/drawingml/2006/main" xmlns:r="http://schemas.openxmlformats.org/officeDocument/2006/relationships" xmlns:p="http://schemas.openxmlformats.org/presentationml/2006/main">
  <p:tag name="TIMING" val="|40.9"/>
</p:tagLst>
</file>

<file path=ppt/tags/tag5.xml><?xml version="1.0" encoding="utf-8"?>
<p:tagLst xmlns:a="http://schemas.openxmlformats.org/drawingml/2006/main" xmlns:r="http://schemas.openxmlformats.org/officeDocument/2006/relationships" xmlns:p="http://schemas.openxmlformats.org/presentationml/2006/main">
  <p:tag name="TIMING" val="|40.9"/>
</p:tagLst>
</file>

<file path=ppt/tags/tag6.xml><?xml version="1.0" encoding="utf-8"?>
<p:tagLst xmlns:a="http://schemas.openxmlformats.org/drawingml/2006/main" xmlns:r="http://schemas.openxmlformats.org/officeDocument/2006/relationships" xmlns:p="http://schemas.openxmlformats.org/presentationml/2006/main">
  <p:tag name="TIMING" val="|40.9"/>
</p:tagLst>
</file>

<file path=ppt/tags/tag7.xml><?xml version="1.0" encoding="utf-8"?>
<p:tagLst xmlns:a="http://schemas.openxmlformats.org/drawingml/2006/main" xmlns:r="http://schemas.openxmlformats.org/officeDocument/2006/relationships" xmlns:p="http://schemas.openxmlformats.org/presentationml/2006/main">
  <p:tag name="TIMING" val="|40.9"/>
</p:tagLst>
</file>

<file path=ppt/tags/tag8.xml><?xml version="1.0" encoding="utf-8"?>
<p:tagLst xmlns:a="http://schemas.openxmlformats.org/drawingml/2006/main" xmlns:r="http://schemas.openxmlformats.org/officeDocument/2006/relationships" xmlns:p="http://schemas.openxmlformats.org/presentationml/2006/main">
  <p:tag name="TIMING" val="|40.9"/>
</p:tagLst>
</file>

<file path=ppt/tags/tag9.xml><?xml version="1.0" encoding="utf-8"?>
<p:tagLst xmlns:a="http://schemas.openxmlformats.org/drawingml/2006/main" xmlns:r="http://schemas.openxmlformats.org/officeDocument/2006/relationships" xmlns:p="http://schemas.openxmlformats.org/presentationml/2006/main">
  <p:tag name="TIMING" val="|4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14421</TotalTime>
  <Words>785</Words>
  <Application>Microsoft Macintosh PowerPoint</Application>
  <PresentationFormat>Widescreen</PresentationFormat>
  <Paragraphs>185</Paragraphs>
  <Slides>37</Slides>
  <Notes>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Aptos Display</vt:lpstr>
      <vt:lpstr>Arial</vt:lpstr>
      <vt:lpstr>Avenir</vt:lpstr>
      <vt:lpstr>Avenir Book</vt:lpstr>
      <vt:lpstr>Cambria Math</vt:lpstr>
      <vt:lpstr>Office Theme</vt:lpstr>
      <vt:lpstr>Unit overview</vt:lpstr>
      <vt:lpstr>Today’s agenda</vt:lpstr>
      <vt:lpstr>Wright-Fisher model with selection</vt:lpstr>
      <vt:lpstr>Mechanisms of selection</vt:lpstr>
      <vt:lpstr>Relationship between selection and mutation</vt:lpstr>
      <vt:lpstr>Luria-Delbruck experiment (1943)</vt:lpstr>
      <vt:lpstr>Selection acts on standing variation; mutation does not respond to selection</vt:lpstr>
      <vt:lpstr>PowerPoint Presentation</vt:lpstr>
      <vt:lpstr>Mutations and fitness</vt:lpstr>
      <vt:lpstr>Recall: Wright-Fisher model of genetic drift</vt:lpstr>
      <vt:lpstr>Biased Wright-Fisher sampling</vt:lpstr>
      <vt:lpstr>Biased Wright-Fisher sampling</vt:lpstr>
      <vt:lpstr>Biased Wright-Fisher sampling</vt:lpstr>
      <vt:lpstr>Biased Wright-Fisher sampling</vt:lpstr>
      <vt:lpstr>Biased Wright-Fisher sampling</vt:lpstr>
      <vt:lpstr>Biased Wright-Fisher sampling</vt:lpstr>
      <vt:lpstr>Diploid selection</vt:lpstr>
      <vt:lpstr>Wright’s Formula</vt:lpstr>
      <vt:lpstr>In a large population, selection becomes stronger relative to drift</vt:lpstr>
      <vt:lpstr>Recall: fixation probability under neutral WF</vt:lpstr>
      <vt:lpstr>PowerPoint Presentation</vt:lpstr>
      <vt:lpstr>PowerPoint Presentation</vt:lpstr>
      <vt:lpstr>PowerPoint Presentation</vt:lpstr>
      <vt:lpstr>PowerPoint Presentation</vt:lpstr>
      <vt:lpstr>PowerPoint Presentation</vt:lpstr>
      <vt:lpstr>Nearly neutral regime</vt:lpstr>
      <vt:lpstr>Strong selection regime</vt:lpstr>
      <vt:lpstr>Weak selection regime</vt:lpstr>
      <vt:lpstr>PowerPoint Presentation</vt:lpstr>
      <vt:lpstr>PowerPoint Presentation</vt:lpstr>
      <vt:lpstr>Mutation-selection balance</vt:lpstr>
      <vt:lpstr>Mutation-selection balance</vt:lpstr>
      <vt:lpstr>Mutation-selection balance</vt:lpstr>
      <vt:lpstr>Estimating genic constraint</vt:lpstr>
      <vt:lpstr>Estimating genic constraint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O'Connor, Luke J</dc:creator>
  <cp:lastModifiedBy>O'Connor, Luke J</cp:lastModifiedBy>
  <cp:revision>29</cp:revision>
  <dcterms:created xsi:type="dcterms:W3CDTF">2024-08-27T19:12:58Z</dcterms:created>
  <dcterms:modified xsi:type="dcterms:W3CDTF">2025-09-28T17:37:23Z</dcterms:modified>
</cp:coreProperties>
</file>